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&#1041;&#1088;&#1086;&#1076;&#1090;%20&#1042;&#1040;_&#1055;&#1091;&#1073;&#1083;&#1080;&#1095;&#1085;&#1099;&#1077;%20&#1089;&#1083;&#1091;&#1096;&#1072;&#1085;&#1080;&#1103;\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&#1041;&#1088;&#1086;&#1076;&#1090;%20&#1042;&#1040;_&#1055;&#1091;&#1073;&#1083;&#1080;&#1095;&#1085;&#1099;&#1077;%20&#1089;&#1083;&#1091;&#1096;&#1072;&#1085;&#1080;&#1103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&#1041;&#1088;&#1086;&#1076;&#1090;%20&#1042;&#1040;_&#1055;&#1091;&#1073;&#1083;&#1080;&#1095;&#1085;&#1099;&#1077;%20&#1089;&#1083;&#1091;&#1096;&#1072;&#1085;&#1080;&#1103;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&#1041;&#1088;&#1086;&#1076;&#1090;%20&#1042;&#1040;_&#1055;&#1091;&#1073;&#1083;&#1080;&#1095;&#1085;&#1099;&#1077;%20&#1089;&#1083;&#1091;&#1096;&#1072;&#1085;&#1080;&#1103;\&#1043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&#1041;&#1088;&#1086;&#1076;&#1090;%20&#1042;&#1040;_&#1055;&#1091;&#1073;&#1083;&#1080;&#1095;&#1085;&#1099;&#1077;%20&#1089;&#1083;&#1091;&#1096;&#1072;&#1085;&#1080;&#1103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hkovaai@local.st\Desktop\&#1041;&#1088;&#1086;&#1076;&#1090;%20&#1042;&#1040;_&#1055;&#1091;&#1073;&#1083;&#1080;&#1095;&#1085;&#1099;&#1077;%20&#1089;&#1083;&#1091;&#1096;&#1072;&#1085;&#1080;&#1103;\&#1043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002060"/>
                </a:solidFill>
              </a:rPr>
              <a:t>Электрические сети (КЛ, ВЛ)</a:t>
            </a:r>
          </a:p>
        </c:rich>
      </c:tx>
      <c:layout/>
      <c:overlay val="0"/>
    </c:title>
    <c:autoTitleDeleted val="0"/>
    <c:view3D>
      <c:rotX val="1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01550919793338E-2"/>
          <c:y val="0.19480336488926356"/>
          <c:w val="0.95989841547584331"/>
          <c:h val="0.68921660834062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Электрические сети (КЛ, ВЛ), км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1.1111111111111112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18877579604167E-2"/>
                  <c:y val="-4.6146914333885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96588033428383E-2"/>
                  <c:y val="-2.56371746299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641167125779948E-2"/>
                  <c:y val="-5.1274349259872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700605915582139E-2"/>
                  <c:y val="-4.101947940789835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20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161</c:v>
                </c:pt>
                <c:pt idx="1">
                  <c:v>147.5</c:v>
                </c:pt>
                <c:pt idx="2">
                  <c:v>133.5</c:v>
                </c:pt>
                <c:pt idx="3">
                  <c:v>94</c:v>
                </c:pt>
                <c:pt idx="4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579776"/>
        <c:axId val="58589568"/>
        <c:axId val="0"/>
      </c:bar3DChart>
      <c:catAx>
        <c:axId val="57579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год</a:t>
                </a:r>
              </a:p>
            </c:rich>
          </c:tx>
          <c:layout>
            <c:manualLayout>
              <c:xMode val="edge"/>
              <c:yMode val="edge"/>
              <c:x val="0.90649628171478569"/>
              <c:y val="0.907646544181977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58589568"/>
        <c:crosses val="autoZero"/>
        <c:auto val="1"/>
        <c:lblAlgn val="ctr"/>
        <c:lblOffset val="100"/>
        <c:noMultiLvlLbl val="0"/>
      </c:catAx>
      <c:valAx>
        <c:axId val="585895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i="1"/>
                </a:pPr>
                <a:r>
                  <a:rPr lang="ru-RU" sz="1400" i="1"/>
                  <a:t>км</a:t>
                </a:r>
              </a:p>
            </c:rich>
          </c:tx>
          <c:layout>
            <c:manualLayout>
              <c:xMode val="edge"/>
              <c:yMode val="edge"/>
              <c:x val="1.8738183886500739E-2"/>
              <c:y val="0.137747529949064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575797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  <a:alpha val="75000"/>
      </a:schemeClr>
    </a:solidFill>
    <a:ln>
      <a:solidFill>
        <a:schemeClr val="tx1"/>
      </a:solidFill>
    </a:ln>
    <a:scene3d>
      <a:camera prst="orthographicFront"/>
      <a:lightRig rig="threePt" dir="t"/>
    </a:scene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 dirty="0">
                <a:solidFill>
                  <a:srgbClr val="002060"/>
                </a:solidFill>
              </a:rPr>
              <a:t>Электрические подстанции </a:t>
            </a:r>
          </a:p>
        </c:rich>
      </c:tx>
      <c:layout/>
      <c:overlay val="0"/>
    </c:title>
    <c:autoTitleDeleted val="0"/>
    <c:view3D>
      <c:rotX val="1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908971466938462E-2"/>
          <c:y val="0.19480351414406533"/>
          <c:w val="0.9600910285330615"/>
          <c:h val="0.68921660834062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Подстанции (ТП, РП, ПС), шт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1.3802814180066949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36E-3"/>
                  <c:y val="-3.240740740740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69168160059567E-2"/>
                  <c:y val="-3.703703703703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7104428010414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148596974505205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20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73</c:v>
                </c:pt>
                <c:pt idx="1">
                  <c:v>80</c:v>
                </c:pt>
                <c:pt idx="2">
                  <c:v>93</c:v>
                </c:pt>
                <c:pt idx="3">
                  <c:v>85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23104"/>
        <c:axId val="58625024"/>
        <c:axId val="0"/>
      </c:bar3DChart>
      <c:catAx>
        <c:axId val="5862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год</a:t>
                </a:r>
              </a:p>
            </c:rich>
          </c:tx>
          <c:layout>
            <c:manualLayout>
              <c:xMode val="edge"/>
              <c:yMode val="edge"/>
              <c:x val="0.90649628171478569"/>
              <c:y val="0.907646544181977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58625024"/>
        <c:crosses val="autoZero"/>
        <c:auto val="1"/>
        <c:lblAlgn val="ctr"/>
        <c:lblOffset val="100"/>
        <c:noMultiLvlLbl val="0"/>
      </c:catAx>
      <c:valAx>
        <c:axId val="586250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i="1"/>
                </a:pPr>
                <a:r>
                  <a:rPr lang="ru-RU" sz="1400" i="1"/>
                  <a:t>шт.</a:t>
                </a:r>
              </a:p>
            </c:rich>
          </c:tx>
          <c:layout>
            <c:manualLayout>
              <c:xMode val="edge"/>
              <c:yMode val="edge"/>
              <c:x val="1.8738183886500736E-2"/>
              <c:y val="0.134611402741323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586231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  <a:alpha val="75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1" i="1" u="none" strike="noStrike" baseline="0" dirty="0" smtClean="0">
                <a:solidFill>
                  <a:srgbClr val="002060"/>
                </a:solidFill>
                <a:effectLst/>
              </a:rPr>
              <a:t>Распределение бесхозяйных объектов электросетевого хозяйства по территориям муниципальных образований Алтайского края</a:t>
            </a:r>
            <a:endParaRPr lang="ru-RU" sz="2000" i="1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9117852837288056E-2"/>
          <c:y val="0.2215084595185641"/>
          <c:w val="0.91088214716271199"/>
          <c:h val="0.42455990553020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АК!$B$2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2"/>
              <c:layout>
                <c:manualLayout>
                  <c:x val="-1.4575974570318632E-3"/>
                  <c:y val="-3.4499184573547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6963412043087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43560944517045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575974570318632E-3"/>
                  <c:y val="-2.2178047225852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575974570318632E-3"/>
                  <c:y val="-3.9427639512626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  <a:alpha val="62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АК!$A$3:$A$18</c:f>
              <c:strCache>
                <c:ptCount val="16"/>
                <c:pt idx="0">
                  <c:v>город Барнаул</c:v>
                </c:pt>
                <c:pt idx="1">
                  <c:v>Каменский район</c:v>
                </c:pt>
                <c:pt idx="2">
                  <c:v>Первомайский район</c:v>
                </c:pt>
                <c:pt idx="3">
                  <c:v>Третьяковский район</c:v>
                </c:pt>
                <c:pt idx="4">
                  <c:v>город Славгород</c:v>
                </c:pt>
                <c:pt idx="5">
                  <c:v>Краснощековский район</c:v>
                </c:pt>
                <c:pt idx="6">
                  <c:v>Хабарский район</c:v>
                </c:pt>
                <c:pt idx="7">
                  <c:v>Ельцовский район</c:v>
                </c:pt>
                <c:pt idx="8">
                  <c:v>Зональный район</c:v>
                </c:pt>
                <c:pt idx="9">
                  <c:v>Павловский район</c:v>
                </c:pt>
                <c:pt idx="10">
                  <c:v>город Новоалтайск</c:v>
                </c:pt>
                <c:pt idx="11">
                  <c:v>город Рубцовск</c:v>
                </c:pt>
                <c:pt idx="12">
                  <c:v>Родинский район</c:v>
                </c:pt>
                <c:pt idx="13">
                  <c:v>Смоленский район</c:v>
                </c:pt>
                <c:pt idx="14">
                  <c:v>Усть-Калманский район</c:v>
                </c:pt>
                <c:pt idx="15">
                  <c:v>Мамонтовский район</c:v>
                </c:pt>
              </c:strCache>
            </c:strRef>
          </c:cat>
          <c:val>
            <c:numRef>
              <c:f>АК!$B$3:$B$18</c:f>
              <c:numCache>
                <c:formatCode>General</c:formatCode>
                <c:ptCount val="16"/>
                <c:pt idx="0">
                  <c:v>193</c:v>
                </c:pt>
                <c:pt idx="1">
                  <c:v>45</c:v>
                </c:pt>
                <c:pt idx="2">
                  <c:v>24</c:v>
                </c:pt>
                <c:pt idx="3">
                  <c:v>22</c:v>
                </c:pt>
                <c:pt idx="4">
                  <c:v>17</c:v>
                </c:pt>
                <c:pt idx="5">
                  <c:v>17</c:v>
                </c:pt>
                <c:pt idx="6">
                  <c:v>16</c:v>
                </c:pt>
                <c:pt idx="7">
                  <c:v>14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3</c:v>
                </c:pt>
              </c:numCache>
            </c:numRef>
          </c:val>
        </c:ser>
        <c:ser>
          <c:idx val="1"/>
          <c:order val="1"/>
          <c:tx>
            <c:strRef>
              <c:f>АК!$C$2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749116948438235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75974570318632E-3"/>
                  <c:y val="7.39268240861742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879872851593164E-3"/>
                  <c:y val="4.9284549390782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879872851593164E-3"/>
                  <c:y val="-4.9284549390782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727923710955895E-3"/>
                  <c:y val="2.46422746953914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203182199223042E-2"/>
                  <c:y val="2.46422746953914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2879872851593164E-3"/>
                  <c:y val="4.9284549390782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  <a:alpha val="60000"/>
                </a:schemeClr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АК!$A$3:$A$18</c:f>
              <c:strCache>
                <c:ptCount val="16"/>
                <c:pt idx="0">
                  <c:v>город Барнаул</c:v>
                </c:pt>
                <c:pt idx="1">
                  <c:v>Каменский район</c:v>
                </c:pt>
                <c:pt idx="2">
                  <c:v>Первомайский район</c:v>
                </c:pt>
                <c:pt idx="3">
                  <c:v>Третьяковский район</c:v>
                </c:pt>
                <c:pt idx="4">
                  <c:v>город Славгород</c:v>
                </c:pt>
                <c:pt idx="5">
                  <c:v>Краснощековский район</c:v>
                </c:pt>
                <c:pt idx="6">
                  <c:v>Хабарский район</c:v>
                </c:pt>
                <c:pt idx="7">
                  <c:v>Ельцовский район</c:v>
                </c:pt>
                <c:pt idx="8">
                  <c:v>Зональный район</c:v>
                </c:pt>
                <c:pt idx="9">
                  <c:v>Павловский район</c:v>
                </c:pt>
                <c:pt idx="10">
                  <c:v>город Новоалтайск</c:v>
                </c:pt>
                <c:pt idx="11">
                  <c:v>город Рубцовск</c:v>
                </c:pt>
                <c:pt idx="12">
                  <c:v>Родинский район</c:v>
                </c:pt>
                <c:pt idx="13">
                  <c:v>Смоленский район</c:v>
                </c:pt>
                <c:pt idx="14">
                  <c:v>Усть-Калманский район</c:v>
                </c:pt>
                <c:pt idx="15">
                  <c:v>Мамонтовский район</c:v>
                </c:pt>
              </c:strCache>
            </c:strRef>
          </c:cat>
          <c:val>
            <c:numRef>
              <c:f>АК!$C$3:$C$18</c:f>
              <c:numCache>
                <c:formatCode>General</c:formatCode>
                <c:ptCount val="16"/>
                <c:pt idx="0">
                  <c:v>116</c:v>
                </c:pt>
                <c:pt idx="1">
                  <c:v>0</c:v>
                </c:pt>
                <c:pt idx="2">
                  <c:v>24</c:v>
                </c:pt>
                <c:pt idx="3">
                  <c:v>22</c:v>
                </c:pt>
                <c:pt idx="4">
                  <c:v>17</c:v>
                </c:pt>
                <c:pt idx="5">
                  <c:v>6</c:v>
                </c:pt>
                <c:pt idx="6">
                  <c:v>7</c:v>
                </c:pt>
                <c:pt idx="7">
                  <c:v>14</c:v>
                </c:pt>
                <c:pt idx="8">
                  <c:v>1</c:v>
                </c:pt>
                <c:pt idx="9">
                  <c:v>8</c:v>
                </c:pt>
                <c:pt idx="10">
                  <c:v>1</c:v>
                </c:pt>
                <c:pt idx="11">
                  <c:v>1</c:v>
                </c:pt>
                <c:pt idx="12">
                  <c:v>6</c:v>
                </c:pt>
                <c:pt idx="13">
                  <c:v>5</c:v>
                </c:pt>
                <c:pt idx="14">
                  <c:v>6</c:v>
                </c:pt>
                <c:pt idx="15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712640"/>
        <c:axId val="57714176"/>
      </c:barChart>
      <c:catAx>
        <c:axId val="5771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50" b="1"/>
            </a:pPr>
            <a:endParaRPr lang="ru-RU"/>
          </a:p>
        </c:txPr>
        <c:crossAx val="57714176"/>
        <c:crosses val="autoZero"/>
        <c:auto val="1"/>
        <c:lblAlgn val="ctr"/>
        <c:lblOffset val="100"/>
        <c:noMultiLvlLbl val="0"/>
      </c:catAx>
      <c:valAx>
        <c:axId val="577141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100" i="1"/>
                </a:pPr>
                <a:r>
                  <a:rPr lang="ru-RU" sz="1100" i="1" dirty="0" smtClean="0"/>
                  <a:t>Шт.</a:t>
                </a:r>
                <a:endParaRPr lang="ru-RU" sz="1100" i="1" dirty="0"/>
              </a:p>
            </c:rich>
          </c:tx>
          <c:layout>
            <c:manualLayout>
              <c:xMode val="edge"/>
              <c:yMode val="edge"/>
              <c:x val="4.295620045890218E-2"/>
              <c:y val="0.110738317169356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5771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64277410910983"/>
          <c:y val="0.20836901609697689"/>
          <c:w val="0.55193018039317943"/>
          <c:h val="0.13761953686105929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  <a:alpha val="71000"/>
      </a:schemeClr>
    </a:solidFill>
    <a:ln>
      <a:solidFill>
        <a:schemeClr val="tx1"/>
      </a:solidFill>
    </a:ln>
  </c:spPr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002060"/>
                </a:solidFill>
              </a:rPr>
              <a:t>Электрические сети (КЛ, ВЛ)</a:t>
            </a:r>
          </a:p>
        </c:rich>
      </c:tx>
      <c:layout/>
      <c:overlay val="0"/>
    </c:title>
    <c:autoTitleDeleted val="0"/>
    <c:view3D>
      <c:rotX val="10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00944531067431E-2"/>
          <c:y val="0.19480351414406533"/>
          <c:w val="0.96819905546893259"/>
          <c:h val="0.615255115023061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Электрические сети (КЛ, ВЛ), км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4338846609635967E-2"/>
                  <c:y val="-2.671790947959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626152649705E-2"/>
                  <c:y val="-3.413599205823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92323075213866E-2"/>
                  <c:y val="-5.6893320097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94882050142578E-2"/>
                  <c:y val="-2.2757328038820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804114357663964E-2"/>
                  <c:y val="-2.2757328038820086E-2"/>
                </c:manualLayout>
              </c:layout>
              <c:tx>
                <c:rich>
                  <a:bodyPr/>
                  <a:lstStyle/>
                  <a:p>
                    <a:pPr>
                      <a:defRPr sz="1600" b="1" i="1"/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54</a:t>
                    </a:r>
                  </a:p>
                </c:rich>
              </c:tx>
              <c:spPr>
                <a:solidFill>
                  <a:schemeClr val="bg1">
                    <a:lumMod val="95000"/>
                  </a:schemeClr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Лист1!$B$23:$F$23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2</c:v>
                </c:pt>
                <c:pt idx="3">
                  <c:v>54</c:v>
                </c:pt>
                <c:pt idx="4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784192"/>
        <c:axId val="57790464"/>
        <c:axId val="0"/>
      </c:bar3DChart>
      <c:catAx>
        <c:axId val="57784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год</a:t>
                </a:r>
              </a:p>
            </c:rich>
          </c:tx>
          <c:layout>
            <c:manualLayout>
              <c:xMode val="edge"/>
              <c:yMode val="edge"/>
              <c:x val="0.89179882790801024"/>
              <c:y val="0.873510470162813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57790464"/>
        <c:crosses val="autoZero"/>
        <c:auto val="1"/>
        <c:lblAlgn val="ctr"/>
        <c:lblOffset val="100"/>
        <c:noMultiLvlLbl val="0"/>
      </c:catAx>
      <c:valAx>
        <c:axId val="577904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100" i="1"/>
                </a:pPr>
                <a:r>
                  <a:rPr lang="ru-RU" sz="1100" i="1"/>
                  <a:t>км</a:t>
                </a:r>
              </a:p>
            </c:rich>
          </c:tx>
          <c:layout>
            <c:manualLayout>
              <c:xMode val="edge"/>
              <c:yMode val="edge"/>
              <c:x val="1.7117773951042473E-2"/>
              <c:y val="0.130372610928534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577841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>
        <a:lumMod val="95000"/>
        <a:alpha val="86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solidFill>
                  <a:srgbClr val="002060"/>
                </a:solidFill>
              </a:rPr>
              <a:t>Электрические подстанции </a:t>
            </a:r>
          </a:p>
        </c:rich>
      </c:tx>
      <c:layout/>
      <c:overlay val="0"/>
    </c:title>
    <c:autoTitleDeleted val="0"/>
    <c:view3D>
      <c:rotX val="1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800944531067431E-2"/>
          <c:y val="0.19480351414406533"/>
          <c:w val="0.96819905546893259"/>
          <c:h val="0.68921660834062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Подстанции (ТП, РП, ПС), шт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111111111111112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5283487019960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622578972706736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152834870199606E-2"/>
                  <c:y val="-3.2407407407407406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600" b="1" i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Лист1!$B$24:$F$24</c:f>
              <c:numCache>
                <c:formatCode>General</c:formatCode>
                <c:ptCount val="5"/>
                <c:pt idx="0">
                  <c:v>18</c:v>
                </c:pt>
                <c:pt idx="1">
                  <c:v>27</c:v>
                </c:pt>
                <c:pt idx="2">
                  <c:v>35</c:v>
                </c:pt>
                <c:pt idx="3">
                  <c:v>28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836672"/>
        <c:axId val="57838592"/>
        <c:axId val="0"/>
      </c:bar3DChart>
      <c:catAx>
        <c:axId val="57836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i="1"/>
                </a:pPr>
                <a:r>
                  <a:rPr lang="ru-RU" sz="1400" i="1"/>
                  <a:t>год</a:t>
                </a:r>
              </a:p>
            </c:rich>
          </c:tx>
          <c:layout>
            <c:manualLayout>
              <c:xMode val="edge"/>
              <c:yMode val="edge"/>
              <c:x val="0.90649628171478569"/>
              <c:y val="0.907646544181977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57838592"/>
        <c:crosses val="autoZero"/>
        <c:auto val="1"/>
        <c:lblAlgn val="ctr"/>
        <c:lblOffset val="100"/>
        <c:noMultiLvlLbl val="0"/>
      </c:catAx>
      <c:valAx>
        <c:axId val="578385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i="1"/>
                </a:pPr>
                <a:r>
                  <a:rPr lang="ru-RU" sz="1200" i="1" dirty="0" smtClean="0"/>
                  <a:t>Шт.</a:t>
                </a:r>
                <a:endParaRPr lang="ru-RU" sz="1200" i="1" dirty="0"/>
              </a:p>
            </c:rich>
          </c:tx>
          <c:layout>
            <c:manualLayout>
              <c:xMode val="edge"/>
              <c:yMode val="edge"/>
              <c:x val="1.7117773951042473E-2"/>
              <c:y val="0.153129921259842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1"/>
            </a:pPr>
            <a:endParaRPr lang="ru-RU"/>
          </a:p>
        </c:txPr>
        <c:crossAx val="578366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  <a:alpha val="8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i="1">
                <a:solidFill>
                  <a:srgbClr val="002060"/>
                </a:solidFill>
              </a:defRPr>
            </a:pPr>
            <a:r>
              <a:rPr lang="ru-RU" sz="1800" i="1" dirty="0" smtClean="0">
                <a:solidFill>
                  <a:srgbClr val="002060"/>
                </a:solidFill>
              </a:rPr>
              <a:t>Распределение бесхозяйных объектов электросетевого хозяйства по территориям муниципальных образований Республики Алтай</a:t>
            </a:r>
            <a:endParaRPr lang="ru-RU" sz="1800" i="1" dirty="0">
              <a:solidFill>
                <a:srgbClr val="002060"/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2765225160167391E-2"/>
          <c:y val="0.21647553184012855"/>
          <c:w val="0.91723477483983262"/>
          <c:h val="0.4625902440629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РА!$B$2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0288208717549915E-2"/>
                  <c:y val="-1.6651963987702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РА!$A$3:$A$13</c:f>
              <c:strCache>
                <c:ptCount val="11"/>
                <c:pt idx="0">
                  <c:v>Турочакский район</c:v>
                </c:pt>
                <c:pt idx="1">
                  <c:v>Майминский район</c:v>
                </c:pt>
                <c:pt idx="2">
                  <c:v>Улаганский район</c:v>
                </c:pt>
                <c:pt idx="3">
                  <c:v>Кош-Агачский район</c:v>
                </c:pt>
                <c:pt idx="4">
                  <c:v>Онгудайский район</c:v>
                </c:pt>
                <c:pt idx="5">
                  <c:v>город Горно-Алтайск</c:v>
                </c:pt>
                <c:pt idx="6">
                  <c:v>Усть-Канский район</c:v>
                </c:pt>
                <c:pt idx="7">
                  <c:v>Усть-Коксинский район</c:v>
                </c:pt>
                <c:pt idx="8">
                  <c:v>Чемальский раойн</c:v>
                </c:pt>
                <c:pt idx="9">
                  <c:v>Чойский район</c:v>
                </c:pt>
                <c:pt idx="10">
                  <c:v>Шебалинский район</c:v>
                </c:pt>
              </c:strCache>
            </c:strRef>
          </c:cat>
          <c:val>
            <c:numRef>
              <c:f>РА!$B$3:$B$13</c:f>
              <c:numCache>
                <c:formatCode>General</c:formatCode>
                <c:ptCount val="11"/>
                <c:pt idx="0">
                  <c:v>23</c:v>
                </c:pt>
                <c:pt idx="1">
                  <c:v>17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РА!$C$2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2.9394882050142847E-3"/>
                  <c:y val="-6.13685179502914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РА!$A$3:$A$13</c:f>
              <c:strCache>
                <c:ptCount val="11"/>
                <c:pt idx="0">
                  <c:v>Турочакский район</c:v>
                </c:pt>
                <c:pt idx="1">
                  <c:v>Майминский район</c:v>
                </c:pt>
                <c:pt idx="2">
                  <c:v>Улаганский район</c:v>
                </c:pt>
                <c:pt idx="3">
                  <c:v>Кош-Агачский район</c:v>
                </c:pt>
                <c:pt idx="4">
                  <c:v>Онгудайский район</c:v>
                </c:pt>
                <c:pt idx="5">
                  <c:v>город Горно-Алтайск</c:v>
                </c:pt>
                <c:pt idx="6">
                  <c:v>Усть-Канский район</c:v>
                </c:pt>
                <c:pt idx="7">
                  <c:v>Усть-Коксинский район</c:v>
                </c:pt>
                <c:pt idx="8">
                  <c:v>Чемальский раойн</c:v>
                </c:pt>
                <c:pt idx="9">
                  <c:v>Чойский район</c:v>
                </c:pt>
                <c:pt idx="10">
                  <c:v>Шебалинский район</c:v>
                </c:pt>
              </c:strCache>
            </c:strRef>
          </c:cat>
          <c:val>
            <c:numRef>
              <c:f>РА!$C$3:$C$13</c:f>
              <c:numCache>
                <c:formatCode>General</c:formatCode>
                <c:ptCount val="11"/>
                <c:pt idx="0">
                  <c:v>29</c:v>
                </c:pt>
                <c:pt idx="1">
                  <c:v>15</c:v>
                </c:pt>
                <c:pt idx="2">
                  <c:v>15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7871744"/>
        <c:axId val="57926784"/>
      </c:barChart>
      <c:catAx>
        <c:axId val="5787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ru-RU"/>
          </a:p>
        </c:txPr>
        <c:crossAx val="57926784"/>
        <c:crosses val="autoZero"/>
        <c:auto val="1"/>
        <c:lblAlgn val="ctr"/>
        <c:lblOffset val="100"/>
        <c:noMultiLvlLbl val="0"/>
      </c:catAx>
      <c:valAx>
        <c:axId val="57926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i="1"/>
            </a:pPr>
            <a:endParaRPr lang="ru-RU"/>
          </a:p>
        </c:txPr>
        <c:crossAx val="5787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59457445904703"/>
          <c:y val="0.23701828621657942"/>
          <c:w val="0.39455198255282559"/>
          <c:h val="0.11299472067182677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  <a:alpha val="53000"/>
      </a:schemeClr>
    </a:solidFill>
    <a:ln>
      <a:solidFill>
        <a:schemeClr val="tx1"/>
      </a:solidFill>
    </a:ln>
  </c:spPr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DC84F-CE2C-4502-A624-8FF2CD5D0C7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14C242-6828-45C3-A194-03683C08153F}">
      <dgm:prSet phldrT="[Текст]"/>
      <dgm:spPr/>
      <dgm:t>
        <a:bodyPr/>
        <a:lstStyle/>
        <a:p>
          <a:r>
            <a:rPr lang="ru-RU" b="1" i="1" dirty="0" smtClean="0">
              <a:solidFill>
                <a:srgbClr val="FFC000"/>
              </a:solidFill>
            </a:rPr>
            <a:t>Бесхозяйные объекты</a:t>
          </a:r>
          <a:endParaRPr lang="ru-RU" b="1" i="1" dirty="0">
            <a:solidFill>
              <a:srgbClr val="FFC000"/>
            </a:solidFill>
          </a:endParaRPr>
        </a:p>
      </dgm:t>
    </dgm:pt>
    <dgm:pt modelId="{80B2188A-4903-48E3-8F98-B7EB85038F8A}" type="parTrans" cxnId="{C1906440-F7E7-4FB3-A306-39A48A3A93D3}">
      <dgm:prSet/>
      <dgm:spPr/>
      <dgm:t>
        <a:bodyPr/>
        <a:lstStyle/>
        <a:p>
          <a:endParaRPr lang="ru-RU"/>
        </a:p>
      </dgm:t>
    </dgm:pt>
    <dgm:pt modelId="{3102CB05-72F9-451F-974E-89293B1FFD09}" type="sibTrans" cxnId="{C1906440-F7E7-4FB3-A306-39A48A3A93D3}">
      <dgm:prSet/>
      <dgm:spPr/>
      <dgm:t>
        <a:bodyPr/>
        <a:lstStyle/>
        <a:p>
          <a:endParaRPr lang="ru-RU"/>
        </a:p>
      </dgm:t>
    </dgm:pt>
    <dgm:pt modelId="{17321981-DB23-4783-B060-532488910E1A}">
      <dgm:prSet phldrT="[Текст]" custT="1"/>
      <dgm:spPr/>
      <dgm:t>
        <a:bodyPr/>
        <a:lstStyle/>
        <a:p>
          <a:r>
            <a:rPr lang="ru-RU" sz="1800" b="1" i="1" dirty="0" smtClean="0"/>
            <a:t>Линии электропередачи</a:t>
          </a:r>
          <a:endParaRPr lang="ru-RU" sz="1800" b="1" i="1" dirty="0"/>
        </a:p>
      </dgm:t>
    </dgm:pt>
    <dgm:pt modelId="{6DA40DEB-7F44-4B1B-8122-DD49BEC587E1}" type="parTrans" cxnId="{6B0394A4-8D6A-4D53-B084-67E79DF4864B}">
      <dgm:prSet/>
      <dgm:spPr/>
      <dgm:t>
        <a:bodyPr/>
        <a:lstStyle/>
        <a:p>
          <a:endParaRPr lang="ru-RU"/>
        </a:p>
      </dgm:t>
    </dgm:pt>
    <dgm:pt modelId="{986F98BC-797A-481B-8AD7-A1DBC7649A37}" type="sibTrans" cxnId="{6B0394A4-8D6A-4D53-B084-67E79DF4864B}">
      <dgm:prSet/>
      <dgm:spPr/>
      <dgm:t>
        <a:bodyPr/>
        <a:lstStyle/>
        <a:p>
          <a:endParaRPr lang="ru-RU"/>
        </a:p>
      </dgm:t>
    </dgm:pt>
    <dgm:pt modelId="{1D97098D-131A-4D31-B826-23D059D16074}">
      <dgm:prSet phldrT="[Текст]" custT="1"/>
      <dgm:spPr/>
      <dgm:t>
        <a:bodyPr/>
        <a:lstStyle/>
        <a:p>
          <a:r>
            <a:rPr lang="ru-RU" sz="1800" b="1" i="1" dirty="0" smtClean="0"/>
            <a:t>Трансформаторные подстанции</a:t>
          </a:r>
          <a:endParaRPr lang="ru-RU" sz="1800" b="1" i="1" dirty="0"/>
        </a:p>
      </dgm:t>
    </dgm:pt>
    <dgm:pt modelId="{C338A830-D039-4FB5-918E-75DAE3386277}" type="parTrans" cxnId="{EACADE96-20FC-4D9E-BE3E-0AE433ACD741}">
      <dgm:prSet/>
      <dgm:spPr/>
      <dgm:t>
        <a:bodyPr/>
        <a:lstStyle/>
        <a:p>
          <a:endParaRPr lang="ru-RU"/>
        </a:p>
      </dgm:t>
    </dgm:pt>
    <dgm:pt modelId="{0BBFA5EF-9C46-40ED-84EA-FE2D41936A08}" type="sibTrans" cxnId="{EACADE96-20FC-4D9E-BE3E-0AE433ACD741}">
      <dgm:prSet/>
      <dgm:spPr/>
      <dgm:t>
        <a:bodyPr/>
        <a:lstStyle/>
        <a:p>
          <a:endParaRPr lang="ru-RU"/>
        </a:p>
      </dgm:t>
    </dgm:pt>
    <dgm:pt modelId="{0E64CB9E-46F6-40EE-A040-707F12BACFE1}" type="pres">
      <dgm:prSet presAssocID="{156DC84F-CE2C-4502-A624-8FF2CD5D0C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E9195F-2B3B-4CE7-A640-A44D843A50ED}" type="pres">
      <dgm:prSet presAssocID="{1014C242-6828-45C3-A194-03683C08153F}" presName="root" presStyleCnt="0"/>
      <dgm:spPr/>
    </dgm:pt>
    <dgm:pt modelId="{B6C75E25-94A0-4E2B-A645-3DF3DCAF4924}" type="pres">
      <dgm:prSet presAssocID="{1014C242-6828-45C3-A194-03683C08153F}" presName="rootComposite" presStyleCnt="0"/>
      <dgm:spPr/>
    </dgm:pt>
    <dgm:pt modelId="{CE405EEB-16E6-4A47-B075-E26D14D7876D}" type="pres">
      <dgm:prSet presAssocID="{1014C242-6828-45C3-A194-03683C08153F}" presName="rootText" presStyleLbl="node1" presStyleIdx="0" presStyleCnt="1" custScaleX="179649"/>
      <dgm:spPr/>
      <dgm:t>
        <a:bodyPr/>
        <a:lstStyle/>
        <a:p>
          <a:endParaRPr lang="ru-RU"/>
        </a:p>
      </dgm:t>
    </dgm:pt>
    <dgm:pt modelId="{CE376C0E-262E-4C3D-BDCE-B1231ACDDA6A}" type="pres">
      <dgm:prSet presAssocID="{1014C242-6828-45C3-A194-03683C08153F}" presName="rootConnector" presStyleLbl="node1" presStyleIdx="0" presStyleCnt="1"/>
      <dgm:spPr/>
      <dgm:t>
        <a:bodyPr/>
        <a:lstStyle/>
        <a:p>
          <a:endParaRPr lang="ru-RU"/>
        </a:p>
      </dgm:t>
    </dgm:pt>
    <dgm:pt modelId="{8CDB33A1-F2DA-4C3A-BC94-0E1AEBC30AA0}" type="pres">
      <dgm:prSet presAssocID="{1014C242-6828-45C3-A194-03683C08153F}" presName="childShape" presStyleCnt="0"/>
      <dgm:spPr/>
    </dgm:pt>
    <dgm:pt modelId="{8E8B5967-73AC-4C75-BC9E-4EFE76627A53}" type="pres">
      <dgm:prSet presAssocID="{6DA40DEB-7F44-4B1B-8122-DD49BEC587E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C49D12B-9004-4383-9C3D-C59CAAC360A4}" type="pres">
      <dgm:prSet presAssocID="{17321981-DB23-4783-B060-532488910E1A}" presName="childText" presStyleLbl="bgAcc1" presStyleIdx="0" presStyleCnt="2" custScaleX="16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5B12A-F6D0-42D1-966E-447719C5F63F}" type="pres">
      <dgm:prSet presAssocID="{C338A830-D039-4FB5-918E-75DAE3386277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9498775-2C02-436B-81B6-5FB7D1724D13}" type="pres">
      <dgm:prSet presAssocID="{1D97098D-131A-4D31-B826-23D059D16074}" presName="childText" presStyleLbl="bgAcc1" presStyleIdx="1" presStyleCnt="2" custScaleX="195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FFD79-834E-4882-8184-775942E393BA}" type="presOf" srcId="{C338A830-D039-4FB5-918E-75DAE3386277}" destId="{79B5B12A-F6D0-42D1-966E-447719C5F63F}" srcOrd="0" destOrd="0" presId="urn:microsoft.com/office/officeart/2005/8/layout/hierarchy3"/>
    <dgm:cxn modelId="{7399B348-4D59-4B6B-8D92-A4CEBCA6997B}" type="presOf" srcId="{1014C242-6828-45C3-A194-03683C08153F}" destId="{CE405EEB-16E6-4A47-B075-E26D14D7876D}" srcOrd="0" destOrd="0" presId="urn:microsoft.com/office/officeart/2005/8/layout/hierarchy3"/>
    <dgm:cxn modelId="{6B0394A4-8D6A-4D53-B084-67E79DF4864B}" srcId="{1014C242-6828-45C3-A194-03683C08153F}" destId="{17321981-DB23-4783-B060-532488910E1A}" srcOrd="0" destOrd="0" parTransId="{6DA40DEB-7F44-4B1B-8122-DD49BEC587E1}" sibTransId="{986F98BC-797A-481B-8AD7-A1DBC7649A37}"/>
    <dgm:cxn modelId="{C1906440-F7E7-4FB3-A306-39A48A3A93D3}" srcId="{156DC84F-CE2C-4502-A624-8FF2CD5D0C7B}" destId="{1014C242-6828-45C3-A194-03683C08153F}" srcOrd="0" destOrd="0" parTransId="{80B2188A-4903-48E3-8F98-B7EB85038F8A}" sibTransId="{3102CB05-72F9-451F-974E-89293B1FFD09}"/>
    <dgm:cxn modelId="{F6826C84-8870-4CCA-84ED-2435143CB930}" type="presOf" srcId="{156DC84F-CE2C-4502-A624-8FF2CD5D0C7B}" destId="{0E64CB9E-46F6-40EE-A040-707F12BACFE1}" srcOrd="0" destOrd="0" presId="urn:microsoft.com/office/officeart/2005/8/layout/hierarchy3"/>
    <dgm:cxn modelId="{EACADE96-20FC-4D9E-BE3E-0AE433ACD741}" srcId="{1014C242-6828-45C3-A194-03683C08153F}" destId="{1D97098D-131A-4D31-B826-23D059D16074}" srcOrd="1" destOrd="0" parTransId="{C338A830-D039-4FB5-918E-75DAE3386277}" sibTransId="{0BBFA5EF-9C46-40ED-84EA-FE2D41936A08}"/>
    <dgm:cxn modelId="{E553F09F-0B1E-474D-B5CA-BC54901F5290}" type="presOf" srcId="{17321981-DB23-4783-B060-532488910E1A}" destId="{DC49D12B-9004-4383-9C3D-C59CAAC360A4}" srcOrd="0" destOrd="0" presId="urn:microsoft.com/office/officeart/2005/8/layout/hierarchy3"/>
    <dgm:cxn modelId="{44110E95-477A-4BA6-9B44-618FD6E752D9}" type="presOf" srcId="{1D97098D-131A-4D31-B826-23D059D16074}" destId="{D9498775-2C02-436B-81B6-5FB7D1724D13}" srcOrd="0" destOrd="0" presId="urn:microsoft.com/office/officeart/2005/8/layout/hierarchy3"/>
    <dgm:cxn modelId="{472BDA04-23EC-408F-824E-91A9923AFB31}" type="presOf" srcId="{6DA40DEB-7F44-4B1B-8122-DD49BEC587E1}" destId="{8E8B5967-73AC-4C75-BC9E-4EFE76627A53}" srcOrd="0" destOrd="0" presId="urn:microsoft.com/office/officeart/2005/8/layout/hierarchy3"/>
    <dgm:cxn modelId="{83F4908A-46F9-49F8-917F-C8856769D5CA}" type="presOf" srcId="{1014C242-6828-45C3-A194-03683C08153F}" destId="{CE376C0E-262E-4C3D-BDCE-B1231ACDDA6A}" srcOrd="1" destOrd="0" presId="urn:microsoft.com/office/officeart/2005/8/layout/hierarchy3"/>
    <dgm:cxn modelId="{4F1350CD-3D34-440E-BA48-F0B2EB635765}" type="presParOf" srcId="{0E64CB9E-46F6-40EE-A040-707F12BACFE1}" destId="{B1E9195F-2B3B-4CE7-A640-A44D843A50ED}" srcOrd="0" destOrd="0" presId="urn:microsoft.com/office/officeart/2005/8/layout/hierarchy3"/>
    <dgm:cxn modelId="{C2BE800D-109C-4519-BFD7-FCFB01A1EAF7}" type="presParOf" srcId="{B1E9195F-2B3B-4CE7-A640-A44D843A50ED}" destId="{B6C75E25-94A0-4E2B-A645-3DF3DCAF4924}" srcOrd="0" destOrd="0" presId="urn:microsoft.com/office/officeart/2005/8/layout/hierarchy3"/>
    <dgm:cxn modelId="{1B1F2FB0-783A-461B-83F3-D152211DD07D}" type="presParOf" srcId="{B6C75E25-94A0-4E2B-A645-3DF3DCAF4924}" destId="{CE405EEB-16E6-4A47-B075-E26D14D7876D}" srcOrd="0" destOrd="0" presId="urn:microsoft.com/office/officeart/2005/8/layout/hierarchy3"/>
    <dgm:cxn modelId="{DDF377B9-6953-44DF-9D9C-465792088CBE}" type="presParOf" srcId="{B6C75E25-94A0-4E2B-A645-3DF3DCAF4924}" destId="{CE376C0E-262E-4C3D-BDCE-B1231ACDDA6A}" srcOrd="1" destOrd="0" presId="urn:microsoft.com/office/officeart/2005/8/layout/hierarchy3"/>
    <dgm:cxn modelId="{664ECD2D-5503-4A14-AF5A-3C340FD87213}" type="presParOf" srcId="{B1E9195F-2B3B-4CE7-A640-A44D843A50ED}" destId="{8CDB33A1-F2DA-4C3A-BC94-0E1AEBC30AA0}" srcOrd="1" destOrd="0" presId="urn:microsoft.com/office/officeart/2005/8/layout/hierarchy3"/>
    <dgm:cxn modelId="{13BE3DA2-81F9-4ED8-8A17-15EB21F83033}" type="presParOf" srcId="{8CDB33A1-F2DA-4C3A-BC94-0E1AEBC30AA0}" destId="{8E8B5967-73AC-4C75-BC9E-4EFE76627A53}" srcOrd="0" destOrd="0" presId="urn:microsoft.com/office/officeart/2005/8/layout/hierarchy3"/>
    <dgm:cxn modelId="{8621E04F-2137-4655-8CAA-9511BAC65B4F}" type="presParOf" srcId="{8CDB33A1-F2DA-4C3A-BC94-0E1AEBC30AA0}" destId="{DC49D12B-9004-4383-9C3D-C59CAAC360A4}" srcOrd="1" destOrd="0" presId="urn:microsoft.com/office/officeart/2005/8/layout/hierarchy3"/>
    <dgm:cxn modelId="{AAD793BE-623D-48F8-87A5-AAE37EF7C955}" type="presParOf" srcId="{8CDB33A1-F2DA-4C3A-BC94-0E1AEBC30AA0}" destId="{79B5B12A-F6D0-42D1-966E-447719C5F63F}" srcOrd="2" destOrd="0" presId="urn:microsoft.com/office/officeart/2005/8/layout/hierarchy3"/>
    <dgm:cxn modelId="{5D13F8FF-0D59-4BF5-A9A8-BCE69220A34A}" type="presParOf" srcId="{8CDB33A1-F2DA-4C3A-BC94-0E1AEBC30AA0}" destId="{D9498775-2C02-436B-81B6-5FB7D1724D1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F786A-46F3-4A2A-A637-47A5DD6AF4B5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C2C9EF-E335-4321-841F-9B9AED6D8918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</a:rPr>
            <a:t>Федеральный закон от 26.03.2003  № 35 «Об электроэнергетике»</a:t>
          </a:r>
          <a:endParaRPr lang="ru-RU" sz="1400" b="1" i="1" dirty="0">
            <a:solidFill>
              <a:schemeClr val="bg1"/>
            </a:solidFill>
          </a:endParaRPr>
        </a:p>
      </dgm:t>
    </dgm:pt>
    <dgm:pt modelId="{48A775DC-D85C-483A-BBD7-E35948E79890}" type="parTrans" cxnId="{67BCC99C-C4A3-4BE0-B126-65EE451F8A8B}">
      <dgm:prSet/>
      <dgm:spPr/>
      <dgm:t>
        <a:bodyPr/>
        <a:lstStyle/>
        <a:p>
          <a:endParaRPr lang="ru-RU"/>
        </a:p>
      </dgm:t>
    </dgm:pt>
    <dgm:pt modelId="{43481456-0EA0-43FF-BBE6-951527B21B65}" type="sibTrans" cxnId="{67BCC99C-C4A3-4BE0-B126-65EE451F8A8B}">
      <dgm:prSet/>
      <dgm:spPr/>
      <dgm:t>
        <a:bodyPr/>
        <a:lstStyle/>
        <a:p>
          <a:endParaRPr lang="ru-RU"/>
        </a:p>
      </dgm:t>
    </dgm:pt>
    <dgm:pt modelId="{9E8D8037-C672-4FBF-BFEE-93ECEBE488BA}">
      <dgm:prSet phldrT="[Текст]" custT="1"/>
      <dgm:spPr/>
      <dgm:t>
        <a:bodyPr/>
        <a:lstStyle/>
        <a:p>
          <a:pPr algn="ctr"/>
          <a:r>
            <a:rPr lang="ru-RU" sz="1400" b="1" i="1" dirty="0" smtClean="0">
              <a:solidFill>
                <a:schemeClr val="tx1"/>
              </a:solidFill>
            </a:rPr>
            <a:t>Заниматься обслуживанием</a:t>
          </a:r>
          <a:endParaRPr lang="ru-RU" sz="1400" b="1" i="1" dirty="0">
            <a:solidFill>
              <a:schemeClr val="tx1"/>
            </a:solidFill>
          </a:endParaRPr>
        </a:p>
      </dgm:t>
    </dgm:pt>
    <dgm:pt modelId="{E234FCD9-16A2-466A-BC0F-23225ED03EFA}" type="parTrans" cxnId="{A285815C-04D6-46AD-B566-7621B5AE7B41}">
      <dgm:prSet/>
      <dgm:spPr/>
      <dgm:t>
        <a:bodyPr/>
        <a:lstStyle/>
        <a:p>
          <a:endParaRPr lang="ru-RU"/>
        </a:p>
      </dgm:t>
    </dgm:pt>
    <dgm:pt modelId="{97C7BE8A-550B-4E99-99C3-A0D02E7C4398}" type="sibTrans" cxnId="{A285815C-04D6-46AD-B566-7621B5AE7B4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6D29F9F-ABB4-449E-ADE7-E74818DF80B5}">
      <dgm:prSet phldrT="[Текст]" custT="1"/>
      <dgm:spPr/>
      <dgm:t>
        <a:bodyPr/>
        <a:lstStyle/>
        <a:p>
          <a:pPr algn="r"/>
          <a:r>
            <a:rPr lang="ru-RU" sz="1400" b="1" i="1" dirty="0" smtClean="0">
              <a:solidFill>
                <a:schemeClr val="tx1"/>
              </a:solidFill>
            </a:rPr>
            <a:t>бесхозяйных объектов</a:t>
          </a:r>
          <a:endParaRPr lang="ru-RU" sz="1400" b="1" i="1" dirty="0">
            <a:solidFill>
              <a:schemeClr val="tx1"/>
            </a:solidFill>
          </a:endParaRPr>
        </a:p>
      </dgm:t>
    </dgm:pt>
    <dgm:pt modelId="{13D205E6-470B-4F43-9215-B8E36CF53BE4}" type="parTrans" cxnId="{5E803236-013A-4FBE-9CEA-03D5AB75D2DC}">
      <dgm:prSet/>
      <dgm:spPr/>
      <dgm:t>
        <a:bodyPr/>
        <a:lstStyle/>
        <a:p>
          <a:endParaRPr lang="ru-RU"/>
        </a:p>
      </dgm:t>
    </dgm:pt>
    <dgm:pt modelId="{9C5BABD3-47DC-45A7-9074-37139DCC20DE}" type="sibTrans" cxnId="{5E803236-013A-4FBE-9CEA-03D5AB75D2DC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0194788-86D0-4882-AD5B-5E429B51899F}">
      <dgm:prSet phldrT="[Текст]" custT="1"/>
      <dgm:spPr/>
      <dgm:t>
        <a:bodyPr/>
        <a:lstStyle/>
        <a:p>
          <a:r>
            <a:rPr lang="ru-RU" sz="1400" b="1" i="1" dirty="0" smtClean="0"/>
            <a:t>сетевым организациям, к электрическим сетям которых бесхозяйные объекты присоединены</a:t>
          </a:r>
          <a:endParaRPr lang="ru-RU" sz="1400" b="1" i="1" dirty="0"/>
        </a:p>
      </dgm:t>
    </dgm:pt>
    <dgm:pt modelId="{4857F26F-8575-46BF-B95B-435B42DA54BF}" type="parTrans" cxnId="{2CD1C005-4E08-4A40-93E5-DFF8D1802EE8}">
      <dgm:prSet/>
      <dgm:spPr/>
      <dgm:t>
        <a:bodyPr/>
        <a:lstStyle/>
        <a:p>
          <a:endParaRPr lang="ru-RU"/>
        </a:p>
      </dgm:t>
    </dgm:pt>
    <dgm:pt modelId="{F25B0312-1ED1-417B-B0B7-CD66F048C475}" type="sibTrans" cxnId="{2CD1C005-4E08-4A40-93E5-DFF8D1802EE8}">
      <dgm:prSet/>
      <dgm:spPr/>
      <dgm:t>
        <a:bodyPr/>
        <a:lstStyle/>
        <a:p>
          <a:endParaRPr lang="ru-RU"/>
        </a:p>
      </dgm:t>
    </dgm:pt>
    <dgm:pt modelId="{3E2CF767-D868-4C63-89CF-54C2D6CCAF62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приходится</a:t>
          </a:r>
          <a:endParaRPr lang="ru-RU" sz="1400" b="1" i="1" dirty="0">
            <a:solidFill>
              <a:schemeClr val="tx1"/>
            </a:solidFill>
          </a:endParaRPr>
        </a:p>
      </dgm:t>
    </dgm:pt>
    <dgm:pt modelId="{8506BEE9-C618-4250-9414-FF5CF89970CF}" type="parTrans" cxnId="{0E37ABFA-EBB1-45FB-8537-6478A3E05703}">
      <dgm:prSet/>
      <dgm:spPr/>
      <dgm:t>
        <a:bodyPr/>
        <a:lstStyle/>
        <a:p>
          <a:endParaRPr lang="ru-RU"/>
        </a:p>
      </dgm:t>
    </dgm:pt>
    <dgm:pt modelId="{4507D5DB-6430-4DCA-967A-C456F45AFB2C}" type="sibTrans" cxnId="{0E37ABFA-EBB1-45FB-8537-6478A3E05703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E6A17CD-4D32-46B5-8FCB-50DEF12FD93A}" type="pres">
      <dgm:prSet presAssocID="{295F786A-46F3-4A2A-A637-47A5DD6AF4B5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626ADC5F-616E-4A24-B57F-3B22362BC1E2}" type="pres">
      <dgm:prSet presAssocID="{295F786A-46F3-4A2A-A637-47A5DD6AF4B5}" presName="arrowNode" presStyleLbl="node1" presStyleIdx="0" presStyleCnt="1" custAng="15294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B74CC02-39CF-4F65-8732-4B900E8DFAFD}" type="pres">
      <dgm:prSet presAssocID="{EFC2C9EF-E335-4321-841F-9B9AED6D8918}" presName="txNode1" presStyleLbl="revTx" presStyleIdx="0" presStyleCnt="5" custScaleX="236380" custScaleY="93453" custLinFactY="-10708" custLinFactNeighborX="645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F80C0-EE51-444B-A22A-7C32DE052878}" type="pres">
      <dgm:prSet presAssocID="{9E8D8037-C672-4FBF-BFEE-93ECEBE488BA}" presName="txNode2" presStyleLbl="revTx" presStyleIdx="1" presStyleCnt="5" custScaleX="89642" custLinFactNeighborX="-6241" custLinFactNeighborY="-50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7624D-04BB-47C9-9479-FDFB29687091}" type="pres">
      <dgm:prSet presAssocID="{97C7BE8A-550B-4E99-99C3-A0D02E7C4398}" presName="dotNode2" presStyleCnt="0"/>
      <dgm:spPr/>
    </dgm:pt>
    <dgm:pt modelId="{B3269DDF-8823-4F8A-B477-4B8FF545E812}" type="pres">
      <dgm:prSet presAssocID="{97C7BE8A-550B-4E99-99C3-A0D02E7C4398}" presName="dotRepeatNode" presStyleLbl="fgShp" presStyleIdx="0" presStyleCnt="3" custLinFactX="131852" custLinFactY="-200000" custLinFactNeighborX="200000" custLinFactNeighborY="-217219"/>
      <dgm:spPr/>
      <dgm:t>
        <a:bodyPr/>
        <a:lstStyle/>
        <a:p>
          <a:endParaRPr lang="ru-RU"/>
        </a:p>
      </dgm:t>
    </dgm:pt>
    <dgm:pt modelId="{CCD11171-5EC5-4102-B19D-E7254CE4137B}" type="pres">
      <dgm:prSet presAssocID="{06D29F9F-ABB4-449E-ADE7-E74818DF80B5}" presName="txNode3" presStyleLbl="revTx" presStyleIdx="2" presStyleCnt="5" custLinFactNeighborX="9109" custLinFactNeighborY="9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ACDF7-D222-4DCA-8267-B5E604A13A8E}" type="pres">
      <dgm:prSet presAssocID="{9C5BABD3-47DC-45A7-9074-37139DCC20DE}" presName="dotNode3" presStyleCnt="0"/>
      <dgm:spPr/>
    </dgm:pt>
    <dgm:pt modelId="{E11FBF52-F2D2-4C2C-A7CE-635D39E07763}" type="pres">
      <dgm:prSet presAssocID="{9C5BABD3-47DC-45A7-9074-37139DCC20DE}" presName="dotRepeatNode" presStyleLbl="fgShp" presStyleIdx="1" presStyleCnt="3" custLinFactNeighborY="-60270"/>
      <dgm:spPr/>
      <dgm:t>
        <a:bodyPr/>
        <a:lstStyle/>
        <a:p>
          <a:endParaRPr lang="ru-RU"/>
        </a:p>
      </dgm:t>
    </dgm:pt>
    <dgm:pt modelId="{A9D6B165-D4F1-4B14-8494-84E7C9E3C885}" type="pres">
      <dgm:prSet presAssocID="{3E2CF767-D868-4C63-89CF-54C2D6CCAF62}" presName="txNode4" presStyleLbl="revTx" presStyleIdx="3" presStyleCnt="5" custLinFactNeighborX="-21401" custLinFactNeighborY="-12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1CFAD-A3F2-4A31-9FCE-52A02B019366}" type="pres">
      <dgm:prSet presAssocID="{4507D5DB-6430-4DCA-967A-C456F45AFB2C}" presName="dotNode4" presStyleCnt="0"/>
      <dgm:spPr/>
    </dgm:pt>
    <dgm:pt modelId="{70ED5F64-015F-4F99-B4C7-D61F31685018}" type="pres">
      <dgm:prSet presAssocID="{4507D5DB-6430-4DCA-967A-C456F45AFB2C}" presName="dotRepeatNode" presStyleLbl="fgShp" presStyleIdx="2" presStyleCnt="3" custLinFactX="-5859" custLinFactNeighborX="-100000" custLinFactNeighborY="47009"/>
      <dgm:spPr/>
      <dgm:t>
        <a:bodyPr/>
        <a:lstStyle/>
        <a:p>
          <a:endParaRPr lang="ru-RU"/>
        </a:p>
      </dgm:t>
    </dgm:pt>
    <dgm:pt modelId="{F74168D5-F0AF-4987-B71F-E175BAA7DD92}" type="pres">
      <dgm:prSet presAssocID="{D0194788-86D0-4882-AD5B-5E429B51899F}" presName="txNode5" presStyleLbl="revTx" presStyleIdx="4" presStyleCnt="5" custScaleX="156785" custLinFactY="9084" custLinFactNeighborX="-5764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D46F5-6A78-4248-9F0B-FA579392749E}" type="presOf" srcId="{06D29F9F-ABB4-449E-ADE7-E74818DF80B5}" destId="{CCD11171-5EC5-4102-B19D-E7254CE4137B}" srcOrd="0" destOrd="0" presId="urn:microsoft.com/office/officeart/2009/3/layout/DescendingProcess"/>
    <dgm:cxn modelId="{AF942EDB-7416-4717-88EB-4C0F5641FD10}" type="presOf" srcId="{3E2CF767-D868-4C63-89CF-54C2D6CCAF62}" destId="{A9D6B165-D4F1-4B14-8494-84E7C9E3C885}" srcOrd="0" destOrd="0" presId="urn:microsoft.com/office/officeart/2009/3/layout/DescendingProcess"/>
    <dgm:cxn modelId="{201BB0D1-B38E-4774-AC37-C137586BC175}" type="presOf" srcId="{9C5BABD3-47DC-45A7-9074-37139DCC20DE}" destId="{E11FBF52-F2D2-4C2C-A7CE-635D39E07763}" srcOrd="0" destOrd="0" presId="urn:microsoft.com/office/officeart/2009/3/layout/DescendingProcess"/>
    <dgm:cxn modelId="{5E803236-013A-4FBE-9CEA-03D5AB75D2DC}" srcId="{295F786A-46F3-4A2A-A637-47A5DD6AF4B5}" destId="{06D29F9F-ABB4-449E-ADE7-E74818DF80B5}" srcOrd="2" destOrd="0" parTransId="{13D205E6-470B-4F43-9215-B8E36CF53BE4}" sibTransId="{9C5BABD3-47DC-45A7-9074-37139DCC20DE}"/>
    <dgm:cxn modelId="{BADCE9E5-371E-4851-AE5E-6AAFED87C60D}" type="presOf" srcId="{97C7BE8A-550B-4E99-99C3-A0D02E7C4398}" destId="{B3269DDF-8823-4F8A-B477-4B8FF545E812}" srcOrd="0" destOrd="0" presId="urn:microsoft.com/office/officeart/2009/3/layout/DescendingProcess"/>
    <dgm:cxn modelId="{0E37ABFA-EBB1-45FB-8537-6478A3E05703}" srcId="{295F786A-46F3-4A2A-A637-47A5DD6AF4B5}" destId="{3E2CF767-D868-4C63-89CF-54C2D6CCAF62}" srcOrd="3" destOrd="0" parTransId="{8506BEE9-C618-4250-9414-FF5CF89970CF}" sibTransId="{4507D5DB-6430-4DCA-967A-C456F45AFB2C}"/>
    <dgm:cxn modelId="{A285815C-04D6-46AD-B566-7621B5AE7B41}" srcId="{295F786A-46F3-4A2A-A637-47A5DD6AF4B5}" destId="{9E8D8037-C672-4FBF-BFEE-93ECEBE488BA}" srcOrd="1" destOrd="0" parTransId="{E234FCD9-16A2-466A-BC0F-23225ED03EFA}" sibTransId="{97C7BE8A-550B-4E99-99C3-A0D02E7C4398}"/>
    <dgm:cxn modelId="{9F115B72-F67D-4650-BE28-8BEA4D4A1063}" type="presOf" srcId="{9E8D8037-C672-4FBF-BFEE-93ECEBE488BA}" destId="{B91F80C0-EE51-444B-A22A-7C32DE052878}" srcOrd="0" destOrd="0" presId="urn:microsoft.com/office/officeart/2009/3/layout/DescendingProcess"/>
    <dgm:cxn modelId="{55E088F6-22D2-4E5B-AB59-91AB1810649C}" type="presOf" srcId="{EFC2C9EF-E335-4321-841F-9B9AED6D8918}" destId="{0B74CC02-39CF-4F65-8732-4B900E8DFAFD}" srcOrd="0" destOrd="0" presId="urn:microsoft.com/office/officeart/2009/3/layout/DescendingProcess"/>
    <dgm:cxn modelId="{2CD1C005-4E08-4A40-93E5-DFF8D1802EE8}" srcId="{295F786A-46F3-4A2A-A637-47A5DD6AF4B5}" destId="{D0194788-86D0-4882-AD5B-5E429B51899F}" srcOrd="4" destOrd="0" parTransId="{4857F26F-8575-46BF-B95B-435B42DA54BF}" sibTransId="{F25B0312-1ED1-417B-B0B7-CD66F048C475}"/>
    <dgm:cxn modelId="{67BCC99C-C4A3-4BE0-B126-65EE451F8A8B}" srcId="{295F786A-46F3-4A2A-A637-47A5DD6AF4B5}" destId="{EFC2C9EF-E335-4321-841F-9B9AED6D8918}" srcOrd="0" destOrd="0" parTransId="{48A775DC-D85C-483A-BBD7-E35948E79890}" sibTransId="{43481456-0EA0-43FF-BBE6-951527B21B65}"/>
    <dgm:cxn modelId="{DEF1F24C-658D-4A2C-A0B5-EBABD9CC9413}" type="presOf" srcId="{D0194788-86D0-4882-AD5B-5E429B51899F}" destId="{F74168D5-F0AF-4987-B71F-E175BAA7DD92}" srcOrd="0" destOrd="0" presId="urn:microsoft.com/office/officeart/2009/3/layout/DescendingProcess"/>
    <dgm:cxn modelId="{73D7C5E4-4969-4B7E-B875-C7BB80DF0F47}" type="presOf" srcId="{295F786A-46F3-4A2A-A637-47A5DD6AF4B5}" destId="{7E6A17CD-4D32-46B5-8FCB-50DEF12FD93A}" srcOrd="0" destOrd="0" presId="urn:microsoft.com/office/officeart/2009/3/layout/DescendingProcess"/>
    <dgm:cxn modelId="{D1738AF0-8436-4083-BF17-57E9E993A208}" type="presOf" srcId="{4507D5DB-6430-4DCA-967A-C456F45AFB2C}" destId="{70ED5F64-015F-4F99-B4C7-D61F31685018}" srcOrd="0" destOrd="0" presId="urn:microsoft.com/office/officeart/2009/3/layout/DescendingProcess"/>
    <dgm:cxn modelId="{6583350F-CD2B-4126-8E8E-AFA386A3E32C}" type="presParOf" srcId="{7E6A17CD-4D32-46B5-8FCB-50DEF12FD93A}" destId="{626ADC5F-616E-4A24-B57F-3B22362BC1E2}" srcOrd="0" destOrd="0" presId="urn:microsoft.com/office/officeart/2009/3/layout/DescendingProcess"/>
    <dgm:cxn modelId="{4A8B8551-4506-4355-9BF5-065FF74812E0}" type="presParOf" srcId="{7E6A17CD-4D32-46B5-8FCB-50DEF12FD93A}" destId="{0B74CC02-39CF-4F65-8732-4B900E8DFAFD}" srcOrd="1" destOrd="0" presId="urn:microsoft.com/office/officeart/2009/3/layout/DescendingProcess"/>
    <dgm:cxn modelId="{74898D77-B9B5-4B8E-918A-B4CEB93EF11B}" type="presParOf" srcId="{7E6A17CD-4D32-46B5-8FCB-50DEF12FD93A}" destId="{B91F80C0-EE51-444B-A22A-7C32DE052878}" srcOrd="2" destOrd="0" presId="urn:microsoft.com/office/officeart/2009/3/layout/DescendingProcess"/>
    <dgm:cxn modelId="{A276778A-F26C-4D02-B673-313FF49C86F1}" type="presParOf" srcId="{7E6A17CD-4D32-46B5-8FCB-50DEF12FD93A}" destId="{7FE7624D-04BB-47C9-9479-FDFB29687091}" srcOrd="3" destOrd="0" presId="urn:microsoft.com/office/officeart/2009/3/layout/DescendingProcess"/>
    <dgm:cxn modelId="{416C9F6C-5B76-4ADD-BFA5-05ACFBAA396A}" type="presParOf" srcId="{7FE7624D-04BB-47C9-9479-FDFB29687091}" destId="{B3269DDF-8823-4F8A-B477-4B8FF545E812}" srcOrd="0" destOrd="0" presId="urn:microsoft.com/office/officeart/2009/3/layout/DescendingProcess"/>
    <dgm:cxn modelId="{96334E45-ADF6-463C-BEFA-57BCE55437BB}" type="presParOf" srcId="{7E6A17CD-4D32-46B5-8FCB-50DEF12FD93A}" destId="{CCD11171-5EC5-4102-B19D-E7254CE4137B}" srcOrd="4" destOrd="0" presId="urn:microsoft.com/office/officeart/2009/3/layout/DescendingProcess"/>
    <dgm:cxn modelId="{27A56EDD-8DA4-4DB7-82CE-949ED570FDCF}" type="presParOf" srcId="{7E6A17CD-4D32-46B5-8FCB-50DEF12FD93A}" destId="{702ACDF7-D222-4DCA-8267-B5E604A13A8E}" srcOrd="5" destOrd="0" presId="urn:microsoft.com/office/officeart/2009/3/layout/DescendingProcess"/>
    <dgm:cxn modelId="{977F50C1-DCAE-4F7E-8F7C-06FC645D6F29}" type="presParOf" srcId="{702ACDF7-D222-4DCA-8267-B5E604A13A8E}" destId="{E11FBF52-F2D2-4C2C-A7CE-635D39E07763}" srcOrd="0" destOrd="0" presId="urn:microsoft.com/office/officeart/2009/3/layout/DescendingProcess"/>
    <dgm:cxn modelId="{648B298E-BCEC-4A9A-A9F1-571367A6B59D}" type="presParOf" srcId="{7E6A17CD-4D32-46B5-8FCB-50DEF12FD93A}" destId="{A9D6B165-D4F1-4B14-8494-84E7C9E3C885}" srcOrd="6" destOrd="0" presId="urn:microsoft.com/office/officeart/2009/3/layout/DescendingProcess"/>
    <dgm:cxn modelId="{3029DDBB-C5F4-4EE4-9083-BC362A2E9EAA}" type="presParOf" srcId="{7E6A17CD-4D32-46B5-8FCB-50DEF12FD93A}" destId="{B121CFAD-A3F2-4A31-9FCE-52A02B019366}" srcOrd="7" destOrd="0" presId="urn:microsoft.com/office/officeart/2009/3/layout/DescendingProcess"/>
    <dgm:cxn modelId="{9B6FB1C6-51A9-4DAC-92CE-A8675BF8065A}" type="presParOf" srcId="{B121CFAD-A3F2-4A31-9FCE-52A02B019366}" destId="{70ED5F64-015F-4F99-B4C7-D61F31685018}" srcOrd="0" destOrd="0" presId="urn:microsoft.com/office/officeart/2009/3/layout/DescendingProcess"/>
    <dgm:cxn modelId="{52EF35B3-D5DD-47C3-95B4-E3A4C48F99D9}" type="presParOf" srcId="{7E6A17CD-4D32-46B5-8FCB-50DEF12FD93A}" destId="{F74168D5-F0AF-4987-B71F-E175BAA7DD92}" srcOrd="8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6226E-4645-413C-90D7-27A58A81974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597DD-CD07-4D87-8B5C-198FA63427F8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b="1" i="1" dirty="0" smtClean="0">
              <a:solidFill>
                <a:srgbClr val="0000FF"/>
              </a:solidFill>
            </a:rPr>
            <a:t>Сибирское управление Ростехнадзора</a:t>
          </a:r>
          <a:endParaRPr lang="ru-RU" sz="2400" b="1" i="1" dirty="0">
            <a:solidFill>
              <a:srgbClr val="0000FF"/>
            </a:solidFill>
          </a:endParaRPr>
        </a:p>
      </dgm:t>
    </dgm:pt>
    <dgm:pt modelId="{D7651D6B-48AF-4CB4-8472-1A6CA253E18E}" type="parTrans" cxnId="{9ED83A41-C0F7-4FDE-9883-CAFAD67D82C4}">
      <dgm:prSet/>
      <dgm:spPr/>
      <dgm:t>
        <a:bodyPr/>
        <a:lstStyle/>
        <a:p>
          <a:endParaRPr lang="ru-RU"/>
        </a:p>
      </dgm:t>
    </dgm:pt>
    <dgm:pt modelId="{63F36E2B-27C9-4B97-965D-114A28DD39D5}" type="sibTrans" cxnId="{9ED83A41-C0F7-4FDE-9883-CAFAD67D82C4}">
      <dgm:prSet/>
      <dgm:spPr/>
      <dgm:t>
        <a:bodyPr/>
        <a:lstStyle/>
        <a:p>
          <a:endParaRPr lang="ru-RU"/>
        </a:p>
      </dgm:t>
    </dgm:pt>
    <dgm:pt modelId="{29E5CA1B-5460-40C4-9645-8CDA5F5658B7}">
      <dgm:prSet phldrT="[Текст]"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Анализируются данные бесхозяйных объектов</a:t>
          </a:r>
          <a:endParaRPr lang="ru-RU" sz="1800" b="1" i="1" dirty="0">
            <a:solidFill>
              <a:srgbClr val="002060"/>
            </a:solidFill>
          </a:endParaRPr>
        </a:p>
      </dgm:t>
    </dgm:pt>
    <dgm:pt modelId="{CF6E6C96-3FC4-49E6-B5C1-76FD6EF4FD62}" type="parTrans" cxnId="{EC855407-9C9F-4444-A2BB-C17533C7CBE8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F14D9D6D-AA93-45C6-89FC-0A817F064D8E}" type="sibTrans" cxnId="{EC855407-9C9F-4444-A2BB-C17533C7CBE8}">
      <dgm:prSet/>
      <dgm:spPr/>
      <dgm:t>
        <a:bodyPr/>
        <a:lstStyle/>
        <a:p>
          <a:endParaRPr lang="ru-RU"/>
        </a:p>
      </dgm:t>
    </dgm:pt>
    <dgm:pt modelId="{5AD92D39-9B59-4626-9F89-1118D9041879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Направляются информационные письма по принятию мер</a:t>
          </a:r>
          <a:endParaRPr lang="ru-RU" sz="1800" b="1" i="1" dirty="0">
            <a:solidFill>
              <a:srgbClr val="002060"/>
            </a:solidFill>
          </a:endParaRPr>
        </a:p>
      </dgm:t>
    </dgm:pt>
    <dgm:pt modelId="{F4573CF3-0911-43C1-ABAF-6A4F71D23CE0}" type="parTrans" cxnId="{011FB2A3-2032-4153-B458-A4790913F040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997283AF-2D09-404C-8E46-E00067DF2E3B}" type="sibTrans" cxnId="{011FB2A3-2032-4153-B458-A4790913F040}">
      <dgm:prSet/>
      <dgm:spPr/>
      <dgm:t>
        <a:bodyPr/>
        <a:lstStyle/>
        <a:p>
          <a:endParaRPr lang="ru-RU"/>
        </a:p>
      </dgm:t>
    </dgm:pt>
    <dgm:pt modelId="{5A00CCCC-6F8B-44C5-ABCC-C4A1528DCD91}">
      <dgm:prSet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Обновляется перечень бесхозяйных объектов</a:t>
          </a:r>
          <a:endParaRPr lang="ru-RU" sz="1800" b="1" i="1" dirty="0">
            <a:solidFill>
              <a:srgbClr val="002060"/>
            </a:solidFill>
          </a:endParaRPr>
        </a:p>
      </dgm:t>
    </dgm:pt>
    <dgm:pt modelId="{CFF852D5-2EA9-463C-B002-75FCFEF23D68}" type="parTrans" cxnId="{373B2A72-5863-47FD-B54D-B28318AD63C1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8450B0CC-4FF3-43C0-87B1-3F9DC8F56218}" type="sibTrans" cxnId="{373B2A72-5863-47FD-B54D-B28318AD63C1}">
      <dgm:prSet/>
      <dgm:spPr/>
      <dgm:t>
        <a:bodyPr/>
        <a:lstStyle/>
        <a:p>
          <a:endParaRPr lang="ru-RU"/>
        </a:p>
      </dgm:t>
    </dgm:pt>
    <dgm:pt modelId="{639F6099-B69B-4E79-B7EB-3A616983251C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Постоянно проводится профилактическая работа</a:t>
          </a:r>
          <a:endParaRPr lang="ru-RU" sz="1800" b="1" i="1" dirty="0">
            <a:solidFill>
              <a:srgbClr val="002060"/>
            </a:solidFill>
          </a:endParaRPr>
        </a:p>
      </dgm:t>
    </dgm:pt>
    <dgm:pt modelId="{A60EA159-3E80-4EBA-A84F-57F38E2ACEF9}" type="parTrans" cxnId="{2337056B-A774-4726-B197-86EA7068F9D3}">
      <dgm:prSet/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7A72CE4-4E9F-48B2-84D4-F51A62E44598}" type="sibTrans" cxnId="{2337056B-A774-4726-B197-86EA7068F9D3}">
      <dgm:prSet/>
      <dgm:spPr/>
      <dgm:t>
        <a:bodyPr/>
        <a:lstStyle/>
        <a:p>
          <a:endParaRPr lang="ru-RU"/>
        </a:p>
      </dgm:t>
    </dgm:pt>
    <dgm:pt modelId="{5F4AC185-1C8B-48A7-9D01-DA99FF1AD3C0}" type="pres">
      <dgm:prSet presAssocID="{DC76226E-4645-413C-90D7-27A58A8197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255CB2F-F61F-494C-A0BF-B25C33C1CD52}" type="pres">
      <dgm:prSet presAssocID="{2A5597DD-CD07-4D87-8B5C-198FA63427F8}" presName="singleCycle" presStyleCnt="0"/>
      <dgm:spPr/>
    </dgm:pt>
    <dgm:pt modelId="{651CA17E-A548-4DDA-B8E0-F66AE811933C}" type="pres">
      <dgm:prSet presAssocID="{2A5597DD-CD07-4D87-8B5C-198FA63427F8}" presName="singleCenter" presStyleLbl="node1" presStyleIdx="0" presStyleCnt="5" custScaleX="191617" custLinFactNeighborX="-1307" custLinFactNeighborY="-1054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CB3ACBB-79ED-43EF-A756-CB116C9B1FBC}" type="pres">
      <dgm:prSet presAssocID="{A60EA159-3E80-4EBA-A84F-57F38E2ACEF9}" presName="Name56" presStyleLbl="parChTrans1D2" presStyleIdx="0" presStyleCnt="4"/>
      <dgm:spPr/>
      <dgm:t>
        <a:bodyPr/>
        <a:lstStyle/>
        <a:p>
          <a:endParaRPr lang="ru-RU"/>
        </a:p>
      </dgm:t>
    </dgm:pt>
    <dgm:pt modelId="{4F128A8F-EA19-4DB7-AD27-619FC51F21E0}" type="pres">
      <dgm:prSet presAssocID="{639F6099-B69B-4E79-B7EB-3A616983251C}" presName="text0" presStyleLbl="node1" presStyleIdx="1" presStyleCnt="5" custScaleX="329489" custRadScaleRad="173519" custRadScaleInc="-133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B7A54-C3B7-4901-8777-00E133F6BAA2}" type="pres">
      <dgm:prSet presAssocID="{CFF852D5-2EA9-463C-B002-75FCFEF23D68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67636CD-D152-45A7-A405-FDE242339AED}" type="pres">
      <dgm:prSet presAssocID="{5A00CCCC-6F8B-44C5-ABCC-C4A1528DCD91}" presName="text0" presStyleLbl="node1" presStyleIdx="2" presStyleCnt="5" custScaleX="369360" custRadScaleRad="190489" custRadScaleInc="-56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751B9-F58F-4718-91AA-741A6FBE061A}" type="pres">
      <dgm:prSet presAssocID="{CF6E6C96-3FC4-49E6-B5C1-76FD6EF4FD6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431008BA-44D4-431D-ABFF-7469FB5F02CE}" type="pres">
      <dgm:prSet presAssocID="{29E5CA1B-5460-40C4-9645-8CDA5F5658B7}" presName="text0" presStyleLbl="node1" presStyleIdx="3" presStyleCnt="5" custScaleX="286107" custRadScaleRad="195456" custRadScaleInc="-195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6879B-4E8A-4173-9BEC-9ED7F8DA11B3}" type="pres">
      <dgm:prSet presAssocID="{F4573CF3-0911-43C1-ABAF-6A4F71D23CE0}" presName="Name56" presStyleLbl="parChTrans1D2" presStyleIdx="3" presStyleCnt="4"/>
      <dgm:spPr/>
      <dgm:t>
        <a:bodyPr/>
        <a:lstStyle/>
        <a:p>
          <a:endParaRPr lang="ru-RU"/>
        </a:p>
      </dgm:t>
    </dgm:pt>
    <dgm:pt modelId="{B0CD3254-9FCA-49F9-8F24-BCDBD953F6E6}" type="pres">
      <dgm:prSet presAssocID="{5AD92D39-9B59-4626-9F89-1118D9041879}" presName="text0" presStyleLbl="node1" presStyleIdx="4" presStyleCnt="5" custScaleX="284018" custScaleY="129196" custRadScaleRad="176898" custRadScaleInc="-4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30B50-64D7-4F0D-AEE0-337EAE6B532A}" type="presOf" srcId="{DC76226E-4645-413C-90D7-27A58A819740}" destId="{5F4AC185-1C8B-48A7-9D01-DA99FF1AD3C0}" srcOrd="0" destOrd="0" presId="urn:microsoft.com/office/officeart/2008/layout/RadialCluster"/>
    <dgm:cxn modelId="{CAF02E6B-980A-41F0-8E95-5659A5E800A7}" type="presOf" srcId="{2A5597DD-CD07-4D87-8B5C-198FA63427F8}" destId="{651CA17E-A548-4DDA-B8E0-F66AE811933C}" srcOrd="0" destOrd="0" presId="urn:microsoft.com/office/officeart/2008/layout/RadialCluster"/>
    <dgm:cxn modelId="{011FB2A3-2032-4153-B458-A4790913F040}" srcId="{2A5597DD-CD07-4D87-8B5C-198FA63427F8}" destId="{5AD92D39-9B59-4626-9F89-1118D9041879}" srcOrd="3" destOrd="0" parTransId="{F4573CF3-0911-43C1-ABAF-6A4F71D23CE0}" sibTransId="{997283AF-2D09-404C-8E46-E00067DF2E3B}"/>
    <dgm:cxn modelId="{E76A6B14-22B8-4A4D-9B11-79ACE366E7CB}" type="presOf" srcId="{5AD92D39-9B59-4626-9F89-1118D9041879}" destId="{B0CD3254-9FCA-49F9-8F24-BCDBD953F6E6}" srcOrd="0" destOrd="0" presId="urn:microsoft.com/office/officeart/2008/layout/RadialCluster"/>
    <dgm:cxn modelId="{9ED83A41-C0F7-4FDE-9883-CAFAD67D82C4}" srcId="{DC76226E-4645-413C-90D7-27A58A819740}" destId="{2A5597DD-CD07-4D87-8B5C-198FA63427F8}" srcOrd="0" destOrd="0" parTransId="{D7651D6B-48AF-4CB4-8472-1A6CA253E18E}" sibTransId="{63F36E2B-27C9-4B97-965D-114A28DD39D5}"/>
    <dgm:cxn modelId="{2573656A-87B1-467E-9A93-E06DFFDCEE0A}" type="presOf" srcId="{639F6099-B69B-4E79-B7EB-3A616983251C}" destId="{4F128A8F-EA19-4DB7-AD27-619FC51F21E0}" srcOrd="0" destOrd="0" presId="urn:microsoft.com/office/officeart/2008/layout/RadialCluster"/>
    <dgm:cxn modelId="{839980A1-86D7-4891-A2E4-6595568F3998}" type="presOf" srcId="{CF6E6C96-3FC4-49E6-B5C1-76FD6EF4FD62}" destId="{C5A751B9-F58F-4718-91AA-741A6FBE061A}" srcOrd="0" destOrd="0" presId="urn:microsoft.com/office/officeart/2008/layout/RadialCluster"/>
    <dgm:cxn modelId="{C2ECCB36-F39C-41F9-857F-65E9F5E4F17F}" type="presOf" srcId="{A60EA159-3E80-4EBA-A84F-57F38E2ACEF9}" destId="{8CB3ACBB-79ED-43EF-A756-CB116C9B1FBC}" srcOrd="0" destOrd="0" presId="urn:microsoft.com/office/officeart/2008/layout/RadialCluster"/>
    <dgm:cxn modelId="{EC855407-9C9F-4444-A2BB-C17533C7CBE8}" srcId="{2A5597DD-CD07-4D87-8B5C-198FA63427F8}" destId="{29E5CA1B-5460-40C4-9645-8CDA5F5658B7}" srcOrd="2" destOrd="0" parTransId="{CF6E6C96-3FC4-49E6-B5C1-76FD6EF4FD62}" sibTransId="{F14D9D6D-AA93-45C6-89FC-0A817F064D8E}"/>
    <dgm:cxn modelId="{D89B6B40-29BF-4529-A683-C8B3ADEC0015}" type="presOf" srcId="{29E5CA1B-5460-40C4-9645-8CDA5F5658B7}" destId="{431008BA-44D4-431D-ABFF-7469FB5F02CE}" srcOrd="0" destOrd="0" presId="urn:microsoft.com/office/officeart/2008/layout/RadialCluster"/>
    <dgm:cxn modelId="{6F03262A-45A5-46F1-9B81-46434B8F25EF}" type="presOf" srcId="{F4573CF3-0911-43C1-ABAF-6A4F71D23CE0}" destId="{3B26879B-4E8A-4173-9BEC-9ED7F8DA11B3}" srcOrd="0" destOrd="0" presId="urn:microsoft.com/office/officeart/2008/layout/RadialCluster"/>
    <dgm:cxn modelId="{5EF5DEA6-7453-4C60-A27B-E7CFBDF9D78F}" type="presOf" srcId="{CFF852D5-2EA9-463C-B002-75FCFEF23D68}" destId="{DBDB7A54-C3B7-4901-8777-00E133F6BAA2}" srcOrd="0" destOrd="0" presId="urn:microsoft.com/office/officeart/2008/layout/RadialCluster"/>
    <dgm:cxn modelId="{2337056B-A774-4726-B197-86EA7068F9D3}" srcId="{2A5597DD-CD07-4D87-8B5C-198FA63427F8}" destId="{639F6099-B69B-4E79-B7EB-3A616983251C}" srcOrd="0" destOrd="0" parTransId="{A60EA159-3E80-4EBA-A84F-57F38E2ACEF9}" sibTransId="{B7A72CE4-4E9F-48B2-84D4-F51A62E44598}"/>
    <dgm:cxn modelId="{045E0C6C-BA15-44B4-BFCD-A9EA38BB579D}" type="presOf" srcId="{5A00CCCC-6F8B-44C5-ABCC-C4A1528DCD91}" destId="{B67636CD-D152-45A7-A405-FDE242339AED}" srcOrd="0" destOrd="0" presId="urn:microsoft.com/office/officeart/2008/layout/RadialCluster"/>
    <dgm:cxn modelId="{373B2A72-5863-47FD-B54D-B28318AD63C1}" srcId="{2A5597DD-CD07-4D87-8B5C-198FA63427F8}" destId="{5A00CCCC-6F8B-44C5-ABCC-C4A1528DCD91}" srcOrd="1" destOrd="0" parTransId="{CFF852D5-2EA9-463C-B002-75FCFEF23D68}" sibTransId="{8450B0CC-4FF3-43C0-87B1-3F9DC8F56218}"/>
    <dgm:cxn modelId="{F190113D-E7E6-462A-826B-BB76C372F881}" type="presParOf" srcId="{5F4AC185-1C8B-48A7-9D01-DA99FF1AD3C0}" destId="{E255CB2F-F61F-494C-A0BF-B25C33C1CD52}" srcOrd="0" destOrd="0" presId="urn:microsoft.com/office/officeart/2008/layout/RadialCluster"/>
    <dgm:cxn modelId="{5E3A6E82-5A33-4CCF-829E-8D0A820AA8C8}" type="presParOf" srcId="{E255CB2F-F61F-494C-A0BF-B25C33C1CD52}" destId="{651CA17E-A548-4DDA-B8E0-F66AE811933C}" srcOrd="0" destOrd="0" presId="urn:microsoft.com/office/officeart/2008/layout/RadialCluster"/>
    <dgm:cxn modelId="{E951092F-EBE0-453C-9120-11923369CFB5}" type="presParOf" srcId="{E255CB2F-F61F-494C-A0BF-B25C33C1CD52}" destId="{8CB3ACBB-79ED-43EF-A756-CB116C9B1FBC}" srcOrd="1" destOrd="0" presId="urn:microsoft.com/office/officeart/2008/layout/RadialCluster"/>
    <dgm:cxn modelId="{D9C8BA15-B12D-4338-8165-965781F3AAE1}" type="presParOf" srcId="{E255CB2F-F61F-494C-A0BF-B25C33C1CD52}" destId="{4F128A8F-EA19-4DB7-AD27-619FC51F21E0}" srcOrd="2" destOrd="0" presId="urn:microsoft.com/office/officeart/2008/layout/RadialCluster"/>
    <dgm:cxn modelId="{7DC1CC1F-F954-45F5-B170-015CB87F9637}" type="presParOf" srcId="{E255CB2F-F61F-494C-A0BF-B25C33C1CD52}" destId="{DBDB7A54-C3B7-4901-8777-00E133F6BAA2}" srcOrd="3" destOrd="0" presId="urn:microsoft.com/office/officeart/2008/layout/RadialCluster"/>
    <dgm:cxn modelId="{1FA132D1-AC25-47DE-B156-F4767F380574}" type="presParOf" srcId="{E255CB2F-F61F-494C-A0BF-B25C33C1CD52}" destId="{B67636CD-D152-45A7-A405-FDE242339AED}" srcOrd="4" destOrd="0" presId="urn:microsoft.com/office/officeart/2008/layout/RadialCluster"/>
    <dgm:cxn modelId="{8FB9ED4C-CF96-4B86-BED2-50E2003440EE}" type="presParOf" srcId="{E255CB2F-F61F-494C-A0BF-B25C33C1CD52}" destId="{C5A751B9-F58F-4718-91AA-741A6FBE061A}" srcOrd="5" destOrd="0" presId="urn:microsoft.com/office/officeart/2008/layout/RadialCluster"/>
    <dgm:cxn modelId="{AF83E303-E3DB-4A3D-961C-5AA719385419}" type="presParOf" srcId="{E255CB2F-F61F-494C-A0BF-B25C33C1CD52}" destId="{431008BA-44D4-431D-ABFF-7469FB5F02CE}" srcOrd="6" destOrd="0" presId="urn:microsoft.com/office/officeart/2008/layout/RadialCluster"/>
    <dgm:cxn modelId="{7088B6A5-09B5-4E66-9FD4-CA18D431A297}" type="presParOf" srcId="{E255CB2F-F61F-494C-A0BF-B25C33C1CD52}" destId="{3B26879B-4E8A-4173-9BEC-9ED7F8DA11B3}" srcOrd="7" destOrd="0" presId="urn:microsoft.com/office/officeart/2008/layout/RadialCluster"/>
    <dgm:cxn modelId="{0108FB72-A31B-4CB5-A842-CE44F22093B6}" type="presParOf" srcId="{E255CB2F-F61F-494C-A0BF-B25C33C1CD52}" destId="{B0CD3254-9FCA-49F9-8F24-BCDBD953F6E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05EEB-16E6-4A47-B075-E26D14D7876D}">
      <dsp:nvSpPr>
        <dsp:cNvPr id="0" name=""/>
        <dsp:cNvSpPr/>
      </dsp:nvSpPr>
      <dsp:spPr>
        <a:xfrm>
          <a:off x="1049" y="100584"/>
          <a:ext cx="2750324" cy="765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rgbClr val="FFC000"/>
              </a:solidFill>
            </a:rPr>
            <a:t>Бесхозяйные объекты</a:t>
          </a:r>
          <a:endParaRPr lang="ru-RU" sz="2300" b="1" i="1" kern="1200" dirty="0">
            <a:solidFill>
              <a:srgbClr val="FFC000"/>
            </a:solidFill>
          </a:endParaRPr>
        </a:p>
      </dsp:txBody>
      <dsp:txXfrm>
        <a:off x="23469" y="123004"/>
        <a:ext cx="2705484" cy="720631"/>
      </dsp:txXfrm>
    </dsp:sp>
    <dsp:sp modelId="{8E8B5967-73AC-4C75-BC9E-4EFE76627A53}">
      <dsp:nvSpPr>
        <dsp:cNvPr id="0" name=""/>
        <dsp:cNvSpPr/>
      </dsp:nvSpPr>
      <dsp:spPr>
        <a:xfrm>
          <a:off x="276081" y="866056"/>
          <a:ext cx="275032" cy="574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103"/>
              </a:lnTo>
              <a:lnTo>
                <a:pt x="275032" y="574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9D12B-9004-4383-9C3D-C59CAAC360A4}">
      <dsp:nvSpPr>
        <dsp:cNvPr id="0" name=""/>
        <dsp:cNvSpPr/>
      </dsp:nvSpPr>
      <dsp:spPr>
        <a:xfrm>
          <a:off x="551114" y="1057424"/>
          <a:ext cx="2037183" cy="76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Линии электропередачи</a:t>
          </a:r>
          <a:endParaRPr lang="ru-RU" sz="1800" b="1" i="1" kern="1200" dirty="0"/>
        </a:p>
      </dsp:txBody>
      <dsp:txXfrm>
        <a:off x="573534" y="1079844"/>
        <a:ext cx="1992343" cy="720631"/>
      </dsp:txXfrm>
    </dsp:sp>
    <dsp:sp modelId="{79B5B12A-F6D0-42D1-966E-447719C5F63F}">
      <dsp:nvSpPr>
        <dsp:cNvPr id="0" name=""/>
        <dsp:cNvSpPr/>
      </dsp:nvSpPr>
      <dsp:spPr>
        <a:xfrm>
          <a:off x="276081" y="866056"/>
          <a:ext cx="275032" cy="1530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943"/>
              </a:lnTo>
              <a:lnTo>
                <a:pt x="275032" y="1530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98775-2C02-436B-81B6-5FB7D1724D13}">
      <dsp:nvSpPr>
        <dsp:cNvPr id="0" name=""/>
        <dsp:cNvSpPr/>
      </dsp:nvSpPr>
      <dsp:spPr>
        <a:xfrm>
          <a:off x="551114" y="2014263"/>
          <a:ext cx="2400164" cy="765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Трансформаторные подстанции</a:t>
          </a:r>
          <a:endParaRPr lang="ru-RU" sz="1800" b="1" i="1" kern="1200" dirty="0"/>
        </a:p>
      </dsp:txBody>
      <dsp:txXfrm>
        <a:off x="573534" y="2036683"/>
        <a:ext cx="2355324" cy="720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ADC5F-616E-4A24-B57F-3B22362BC1E2}">
      <dsp:nvSpPr>
        <dsp:cNvPr id="0" name=""/>
        <dsp:cNvSpPr/>
      </dsp:nvSpPr>
      <dsp:spPr>
        <a:xfrm rot="5925811">
          <a:off x="411332" y="1148476"/>
          <a:ext cx="2995057" cy="2088679"/>
        </a:xfrm>
        <a:prstGeom prst="swooshArrow">
          <a:avLst>
            <a:gd name="adj1" fmla="val 16310"/>
            <a:gd name="adj2" fmla="val 313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69DDF-8823-4F8A-B477-4B8FF545E812}">
      <dsp:nvSpPr>
        <dsp:cNvPr id="0" name=""/>
        <dsp:cNvSpPr/>
      </dsp:nvSpPr>
      <dsp:spPr>
        <a:xfrm>
          <a:off x="1784285" y="1105642"/>
          <a:ext cx="75634" cy="7563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FBF52-F2D2-4C2C-A7CE-635D39E07763}">
      <dsp:nvSpPr>
        <dsp:cNvPr id="0" name=""/>
        <dsp:cNvSpPr/>
      </dsp:nvSpPr>
      <dsp:spPr>
        <a:xfrm>
          <a:off x="2051179" y="1793344"/>
          <a:ext cx="75634" cy="7563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D5F64-015F-4F99-B4C7-D61F31685018}">
      <dsp:nvSpPr>
        <dsp:cNvPr id="0" name=""/>
        <dsp:cNvSpPr/>
      </dsp:nvSpPr>
      <dsp:spPr>
        <a:xfrm>
          <a:off x="2359243" y="2362986"/>
          <a:ext cx="75634" cy="7563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4CC02-39CF-4F65-8732-4B900E8DFAFD}">
      <dsp:nvSpPr>
        <dsp:cNvPr id="0" name=""/>
        <dsp:cNvSpPr/>
      </dsp:nvSpPr>
      <dsp:spPr>
        <a:xfrm>
          <a:off x="159012" y="0"/>
          <a:ext cx="3337867" cy="518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bg1"/>
              </a:solidFill>
            </a:rPr>
            <a:t>Федеральный закон от 26.03.2003  № 35 «Об электроэнергетике»</a:t>
          </a:r>
          <a:endParaRPr lang="ru-RU" sz="1400" b="1" i="1" kern="1200" dirty="0">
            <a:solidFill>
              <a:schemeClr val="bg1"/>
            </a:solidFill>
          </a:endParaRPr>
        </a:p>
      </dsp:txBody>
      <dsp:txXfrm>
        <a:off x="159012" y="0"/>
        <a:ext cx="3337867" cy="518772"/>
      </dsp:txXfrm>
    </dsp:sp>
    <dsp:sp modelId="{B91F80C0-EE51-444B-A22A-7C32DE052878}">
      <dsp:nvSpPr>
        <dsp:cNvPr id="0" name=""/>
        <dsp:cNvSpPr/>
      </dsp:nvSpPr>
      <dsp:spPr>
        <a:xfrm>
          <a:off x="1944221" y="903716"/>
          <a:ext cx="1847404" cy="55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Заниматься обслуживанием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1944221" y="903716"/>
        <a:ext cx="1847404" cy="555116"/>
      </dsp:txXfrm>
    </dsp:sp>
    <dsp:sp modelId="{CCD11171-5EC5-4102-B19D-E7254CE4137B}">
      <dsp:nvSpPr>
        <dsp:cNvPr id="0" name=""/>
        <dsp:cNvSpPr/>
      </dsp:nvSpPr>
      <dsp:spPr>
        <a:xfrm>
          <a:off x="360037" y="1649326"/>
          <a:ext cx="1641062" cy="55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бесхозяйных объектов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360037" y="1649326"/>
        <a:ext cx="1641062" cy="555116"/>
      </dsp:txXfrm>
    </dsp:sp>
    <dsp:sp modelId="{A9D6B165-D4F1-4B14-8494-84E7C9E3C885}">
      <dsp:nvSpPr>
        <dsp:cNvPr id="0" name=""/>
        <dsp:cNvSpPr/>
      </dsp:nvSpPr>
      <dsp:spPr>
        <a:xfrm>
          <a:off x="2498028" y="2016042"/>
          <a:ext cx="1259419" cy="55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</a:rPr>
            <a:t>приходится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2498028" y="2016042"/>
        <a:ext cx="1259419" cy="555116"/>
      </dsp:txXfrm>
    </dsp:sp>
    <dsp:sp modelId="{F74168D5-F0AF-4987-B71F-E175BAA7DD92}">
      <dsp:nvSpPr>
        <dsp:cNvPr id="0" name=""/>
        <dsp:cNvSpPr/>
      </dsp:nvSpPr>
      <dsp:spPr>
        <a:xfrm>
          <a:off x="477044" y="3830515"/>
          <a:ext cx="2991790" cy="555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сетевым организациям, к электрическим сетям которых бесхозяйные объекты присоединены</a:t>
          </a:r>
          <a:endParaRPr lang="ru-RU" sz="1400" b="1" i="1" kern="1200" dirty="0"/>
        </a:p>
      </dsp:txBody>
      <dsp:txXfrm>
        <a:off x="477044" y="3830515"/>
        <a:ext cx="2991790" cy="555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CA17E-A548-4DDA-B8E0-F66AE811933C}">
      <dsp:nvSpPr>
        <dsp:cNvPr id="0" name=""/>
        <dsp:cNvSpPr/>
      </dsp:nvSpPr>
      <dsp:spPr>
        <a:xfrm>
          <a:off x="3186487" y="1080128"/>
          <a:ext cx="2336194" cy="121920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00FF"/>
              </a:solidFill>
            </a:rPr>
            <a:t>Сибирское управление Ростехнадзора</a:t>
          </a:r>
          <a:endParaRPr lang="ru-RU" sz="2400" b="1" i="1" kern="1200" dirty="0">
            <a:solidFill>
              <a:srgbClr val="0000FF"/>
            </a:solidFill>
          </a:endParaRPr>
        </a:p>
      </dsp:txBody>
      <dsp:txXfrm>
        <a:off x="3246003" y="1139644"/>
        <a:ext cx="2217162" cy="1100168"/>
      </dsp:txXfrm>
    </dsp:sp>
    <dsp:sp modelId="{8CB3ACBB-79ED-43EF-A756-CB116C9B1FBC}">
      <dsp:nvSpPr>
        <dsp:cNvPr id="0" name=""/>
        <dsp:cNvSpPr/>
      </dsp:nvSpPr>
      <dsp:spPr>
        <a:xfrm rot="12237535">
          <a:off x="2861847" y="1101778"/>
          <a:ext cx="3392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256" y="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28A8F-EA19-4DB7-AD27-619FC51F21E0}">
      <dsp:nvSpPr>
        <dsp:cNvPr id="0" name=""/>
        <dsp:cNvSpPr/>
      </dsp:nvSpPr>
      <dsp:spPr>
        <a:xfrm>
          <a:off x="611597" y="216031"/>
          <a:ext cx="2691477" cy="816864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Постоянно проводится профилактическая работа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651473" y="255907"/>
        <a:ext cx="2611725" cy="737112"/>
      </dsp:txXfrm>
    </dsp:sp>
    <dsp:sp modelId="{DBDB7A54-C3B7-4901-8777-00E133F6BAA2}">
      <dsp:nvSpPr>
        <dsp:cNvPr id="0" name=""/>
        <dsp:cNvSpPr/>
      </dsp:nvSpPr>
      <dsp:spPr>
        <a:xfrm rot="20440062">
          <a:off x="5507776" y="1192414"/>
          <a:ext cx="5287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704" y="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636CD-D152-45A7-A405-FDE242339AED}">
      <dsp:nvSpPr>
        <dsp:cNvPr id="0" name=""/>
        <dsp:cNvSpPr/>
      </dsp:nvSpPr>
      <dsp:spPr>
        <a:xfrm>
          <a:off x="5677185" y="288037"/>
          <a:ext cx="3017168" cy="816864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Обновляется перечень бесхозяйных объектов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5717061" y="327913"/>
        <a:ext cx="2937416" cy="737112"/>
      </dsp:txXfrm>
    </dsp:sp>
    <dsp:sp modelId="{C5A751B9-F58F-4718-91AA-741A6FBE061A}">
      <dsp:nvSpPr>
        <dsp:cNvPr id="0" name=""/>
        <dsp:cNvSpPr/>
      </dsp:nvSpPr>
      <dsp:spPr>
        <a:xfrm rot="475039">
          <a:off x="5518463" y="1913138"/>
          <a:ext cx="885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85172" y="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08BA-44D4-431D-ABFF-7469FB5F02CE}">
      <dsp:nvSpPr>
        <dsp:cNvPr id="0" name=""/>
        <dsp:cNvSpPr/>
      </dsp:nvSpPr>
      <dsp:spPr>
        <a:xfrm>
          <a:off x="6399416" y="1728180"/>
          <a:ext cx="2337105" cy="816864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Анализируются данные бесхозяйных объектов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6439292" y="1768056"/>
        <a:ext cx="2257353" cy="737112"/>
      </dsp:txXfrm>
    </dsp:sp>
    <dsp:sp modelId="{3B26879B-4E8A-4173-9BEC-9ED7F8DA11B3}">
      <dsp:nvSpPr>
        <dsp:cNvPr id="0" name=""/>
        <dsp:cNvSpPr/>
      </dsp:nvSpPr>
      <dsp:spPr>
        <a:xfrm rot="10261042">
          <a:off x="2684403" y="1913812"/>
          <a:ext cx="5051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5182" y="0"/>
              </a:lnTo>
            </a:path>
          </a:pathLst>
        </a:custGeom>
        <a:noFill/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D3254-9FCA-49F9-8F24-BCDBD953F6E6}">
      <dsp:nvSpPr>
        <dsp:cNvPr id="0" name=""/>
        <dsp:cNvSpPr/>
      </dsp:nvSpPr>
      <dsp:spPr>
        <a:xfrm>
          <a:off x="367460" y="1608941"/>
          <a:ext cx="2320040" cy="105535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Направляются информационные письма по принятию мер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418978" y="1660459"/>
        <a:ext cx="2217004" cy="952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762AE-C0DA-4803-A3D0-EB3BAAB98138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E8EC9-34E1-47A4-9E59-BD44967AF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4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4586-3001-42FE-8575-A018EA9989D2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2CAE-CA08-4B18-8052-835DA98087B9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B49D-8600-4662-BB5A-01CD1E1A6548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7DA8-320F-4F7C-A2F1-1EF3C8EFDE63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07E1-46B3-4B6E-9D62-3D1DE36D28FF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4EB9-C6C1-4AD0-827B-1E73A9869609}" type="datetime1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EB6E-F2C6-4B47-967E-3FBE7545750F}" type="datetime1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0503-3092-475F-BE48-1D03B3C0B6D6}" type="datetime1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C42A-8108-4DBC-A955-B862B18F599F}" type="datetime1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1A6D-B27F-49A0-A4A1-AD67E539E3EC}" type="datetime1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1664-5331-40D6-B5A8-7417EE364F70}" type="datetime1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E76BB-5E11-43D1-B65C-278633F93619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9.png"/><Relationship Id="rId3" Type="http://schemas.openxmlformats.org/officeDocument/2006/relationships/image" Target="../media/image4.jpeg"/><Relationship Id="rId21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2.gif"/><Relationship Id="rId2" Type="http://schemas.openxmlformats.org/officeDocument/2006/relationships/image" Target="../media/image3.jpg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6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6.png"/><Relationship Id="rId4" Type="http://schemas.openxmlformats.org/officeDocument/2006/relationships/diagramData" Target="../diagrams/data3.xml"/><Relationship Id="rId9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9"/>
            <a:ext cx="6192688" cy="4608511"/>
          </a:xfrm>
          <a:gradFill>
            <a:gsLst>
              <a:gs pos="0">
                <a:schemeClr val="accent1">
                  <a:tint val="66000"/>
                  <a:satMod val="160000"/>
                  <a:alpha val="74000"/>
                </a:schemeClr>
              </a:gs>
              <a:gs pos="50000">
                <a:schemeClr val="accent1">
                  <a:tint val="44500"/>
                  <a:satMod val="160000"/>
                  <a:alpha val="46000"/>
                </a:schemeClr>
              </a:gs>
              <a:gs pos="100000">
                <a:srgbClr val="FFC000">
                  <a:alpha val="42000"/>
                </a:srgb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</a:rPr>
              <a:t>О проблемах, связанных с наличием бесхозяйных электрических сетей, их эксплуатацией и обслуживанием. Мероприятия, направленные на снижение количества бесхозяйных электрических сетей на территории Алтайского края и Республики Алтай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4888632" cy="1008112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err="1" smtClean="0">
                <a:solidFill>
                  <a:schemeClr val="tx1"/>
                </a:solidFill>
              </a:rPr>
              <a:t>Бродт</a:t>
            </a:r>
            <a:r>
              <a:rPr lang="ru-RU" sz="2000" b="1" i="1" dirty="0" smtClean="0">
                <a:solidFill>
                  <a:schemeClr val="tx1"/>
                </a:solidFill>
              </a:rPr>
              <a:t> Виктор Анатольевич,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Заместитель руководителя Сибирского управления Ростехнадзора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1143265" cy="12241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4" y="-27384"/>
            <a:ext cx="9144000" cy="72008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136" y="44624"/>
            <a:ext cx="9144000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9158" y="6785992"/>
            <a:ext cx="9168294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6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glushkovaai@local.st\Desktop\Бродт ВА_Публичные слушания\картинки\1614846271_41-p-fon-flag-rossii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08" y="1916832"/>
            <a:ext cx="335618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lushkovaai@local.st\Downloads\2023-05-16_14-54-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358277" cy="173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22114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FFC000"/>
                </a:solidFill>
              </a:rPr>
              <a:t>Бесхозяйные объекты электросетевого хозяйства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b="1" i="1" smtClean="0">
                <a:solidFill>
                  <a:schemeClr val="tx2">
                    <a:lumMod val="75000"/>
                  </a:schemeClr>
                </a:solidFill>
              </a:rPr>
              <a:t>2</a:t>
            </a:fld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4" y="-27384"/>
            <a:ext cx="9144000" cy="72008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136" y="44624"/>
            <a:ext cx="9144000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6298" y="6785992"/>
            <a:ext cx="9170298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73935478"/>
              </p:ext>
            </p:extLst>
          </p:nvPr>
        </p:nvGraphicFramePr>
        <p:xfrm>
          <a:off x="251520" y="3645024"/>
          <a:ext cx="295232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51520" y="1301859"/>
            <a:ext cx="86409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10"/>
              </a:buBlip>
            </a:pPr>
            <a:r>
              <a:rPr lang="ru-RU" sz="1400" b="1" i="1" dirty="0" smtClean="0"/>
              <a:t>Для безаварийной работы потребителей электрической энергии важно своевременное и профессиональное обслуживание, ремонт и техническое перевооружение энергоустановок.</a:t>
            </a:r>
            <a:endParaRPr lang="ru-RU" sz="1400" b="1" i="1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09441213"/>
              </p:ext>
            </p:extLst>
          </p:nvPr>
        </p:nvGraphicFramePr>
        <p:xfrm>
          <a:off x="3635896" y="2211720"/>
          <a:ext cx="3816424" cy="438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6" name="Овал 15"/>
          <p:cNvSpPr/>
          <p:nvPr/>
        </p:nvSpPr>
        <p:spPr>
          <a:xfrm>
            <a:off x="107504" y="2188314"/>
            <a:ext cx="3240360" cy="9526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Blip>
                <a:blip r:embed="rId16"/>
              </a:buBlip>
            </a:pPr>
            <a:r>
              <a:rPr lang="ru-RU" b="1" i="1" dirty="0" smtClean="0">
                <a:solidFill>
                  <a:srgbClr val="FF0000"/>
                </a:solidFill>
              </a:rPr>
              <a:t>Отсутствует собственник, 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либо </a:t>
            </a:r>
            <a:r>
              <a:rPr lang="ru-RU" b="1" i="1" dirty="0" smtClean="0">
                <a:solidFill>
                  <a:srgbClr val="FF0000"/>
                </a:solidFill>
              </a:rPr>
              <a:t>неизвестен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16" idx="4"/>
            <a:endCxn id="12" idx="0"/>
          </p:cNvCxnSpPr>
          <p:nvPr/>
        </p:nvCxnSpPr>
        <p:spPr>
          <a:xfrm>
            <a:off x="1727684" y="3140968"/>
            <a:ext cx="0" cy="50405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1196752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1008112" cy="1080119"/>
          </a:xfrm>
          <a:prstGeom prst="rect">
            <a:avLst/>
          </a:prstGeom>
        </p:spPr>
      </p:pic>
      <p:sp>
        <p:nvSpPr>
          <p:cNvPr id="26" name="AutoShape 4" descr="https://catherineasquithgallery.com/uploads/posts/2021-03/1614846271_41-p-fon-flag-rossii-4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glushkovaai@local.st\Downloads\2023-05-16_15-02-2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04" y="4595986"/>
            <a:ext cx="2248024" cy="1345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lushkovaai@local.st\Downloads\2023-05-16_15-04-4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213" y="3372222"/>
            <a:ext cx="1913474" cy="1280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glushkovaai@local.st\Downloads\2023-05-16_15-06-59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56" y="1916832"/>
            <a:ext cx="1771987" cy="1327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glushkovaai@local.st\Downloads\2023-05-16_15-13-5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71" y="3202303"/>
            <a:ext cx="1493929" cy="885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3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lushkovaai@local.st\Desktop\Бродт ВА_Публичные слушания\картинки\1657907065_39-kartinkin-net-p-ozera-altaiskogo-kraya-priroda-krasivo-fot-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" y="1268763"/>
            <a:ext cx="9142595" cy="551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2211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C000"/>
                </a:solidFill>
              </a:rPr>
              <a:t>Бесхозяйные объекты электросетевого </a:t>
            </a:r>
            <a:r>
              <a:rPr lang="ru-RU" sz="2800" i="1" dirty="0" smtClean="0">
                <a:solidFill>
                  <a:srgbClr val="FFC000"/>
                </a:solidFill>
              </a:rPr>
              <a:t>хозяйства на территории Алтайского края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4102" y="639796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i="1" smtClean="0">
                <a:solidFill>
                  <a:schemeClr val="bg1"/>
                </a:solidFill>
              </a:rPr>
              <a:t>3</a:t>
            </a:fld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1008112" cy="10801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4" y="-27384"/>
            <a:ext cx="9144000" cy="72008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623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85992"/>
            <a:ext cx="9180512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253055"/>
              </p:ext>
            </p:extLst>
          </p:nvPr>
        </p:nvGraphicFramePr>
        <p:xfrm>
          <a:off x="360234" y="1340768"/>
          <a:ext cx="8424936" cy="24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686363"/>
              </p:ext>
            </p:extLst>
          </p:nvPr>
        </p:nvGraphicFramePr>
        <p:xfrm>
          <a:off x="360936" y="3861048"/>
          <a:ext cx="8424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0" y="1196752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4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glushkovaai@local.st\Desktop\Бродт ВА_Публичные слушания\картинки\1617307923_36-p-oboi-belovode-altai-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" y="1268762"/>
            <a:ext cx="9142597" cy="55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2211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C000"/>
                </a:solidFill>
              </a:rPr>
              <a:t>Бесхозяйные объекты электросетевого </a:t>
            </a:r>
            <a:r>
              <a:rPr lang="ru-RU" sz="2800" i="1" dirty="0" smtClean="0">
                <a:solidFill>
                  <a:srgbClr val="FFC000"/>
                </a:solidFill>
              </a:rPr>
              <a:t>хозяйства на территории Алтайского края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4102" y="639796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i="1" smtClean="0">
                <a:solidFill>
                  <a:schemeClr val="bg1"/>
                </a:solidFill>
              </a:rPr>
              <a:t>4</a:t>
            </a:fld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1008112" cy="10801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4" y="-27384"/>
            <a:ext cx="9144000" cy="72008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623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85992"/>
            <a:ext cx="9180512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196752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080125"/>
              </p:ext>
            </p:extLst>
          </p:nvPr>
        </p:nvGraphicFramePr>
        <p:xfrm>
          <a:off x="107504" y="1340768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402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glushkovaai@local.st\Desktop\Бродт ВА_Публичные слушания\картинки\1648928580_31-vsegda-pomnim-com-p-taiga-altaiskogo-kraya-foto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" y="1268762"/>
            <a:ext cx="9142596" cy="55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2211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C000"/>
                </a:solidFill>
              </a:rPr>
              <a:t>Бесхозяйные объекты электросетевого </a:t>
            </a:r>
            <a:r>
              <a:rPr lang="ru-RU" sz="2800" i="1" dirty="0" smtClean="0">
                <a:solidFill>
                  <a:srgbClr val="FFC000"/>
                </a:solidFill>
              </a:rPr>
              <a:t>хозяйства на территории Республики Алтай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4102" y="639796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i="1" smtClean="0">
                <a:solidFill>
                  <a:schemeClr val="bg1"/>
                </a:solidFill>
              </a:rPr>
              <a:t>5</a:t>
            </a:fld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1008112" cy="10801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4" y="-27384"/>
            <a:ext cx="9144000" cy="72008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623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85992"/>
            <a:ext cx="9180512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196752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925030"/>
              </p:ext>
            </p:extLst>
          </p:nvPr>
        </p:nvGraphicFramePr>
        <p:xfrm>
          <a:off x="539552" y="1412776"/>
          <a:ext cx="799288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01297"/>
              </p:ext>
            </p:extLst>
          </p:nvPr>
        </p:nvGraphicFramePr>
        <p:xfrm>
          <a:off x="539552" y="3861048"/>
          <a:ext cx="79928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053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lushkovaai@local.st\Desktop\Бродт ВА_Публичные слушания\картинки\08cd7a9b-9c37-4a4b-ba28-55095243c8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406"/>
            <a:ext cx="9144000" cy="550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22114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C000"/>
                </a:solidFill>
              </a:rPr>
              <a:t>Бесхозяйные объекты электросетевого </a:t>
            </a:r>
            <a:r>
              <a:rPr lang="ru-RU" sz="2800" i="1" dirty="0" smtClean="0">
                <a:solidFill>
                  <a:srgbClr val="FFC000"/>
                </a:solidFill>
              </a:rPr>
              <a:t>хозяйства на территории Республики Алтай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4102" y="639796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i="1" smtClean="0">
                <a:solidFill>
                  <a:schemeClr val="bg1"/>
                </a:solidFill>
              </a:rPr>
              <a:t>6</a:t>
            </a:fld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1008112" cy="10801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4" y="-27384"/>
            <a:ext cx="9144000" cy="72008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623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85992"/>
            <a:ext cx="9180512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196752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412898"/>
              </p:ext>
            </p:extLst>
          </p:nvPr>
        </p:nvGraphicFramePr>
        <p:xfrm>
          <a:off x="251520" y="1484784"/>
          <a:ext cx="87129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557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glushkovaai@local.st\Desktop\Бродт ВА_Публичные слушания\картинки\1653396441_35-celes-club-p-fon-dlya-prezentatsii-energetika-krasivie-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" y="1288979"/>
            <a:ext cx="9142596" cy="5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7412754"/>
              </p:ext>
            </p:extLst>
          </p:nvPr>
        </p:nvGraphicFramePr>
        <p:xfrm>
          <a:off x="1404" y="1196752"/>
          <a:ext cx="91425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922114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FFC000"/>
                </a:solidFill>
              </a:rPr>
              <a:t>Мероприятия, направленные на снижение количества бесхозяйных электрических сетей </a:t>
            </a:r>
            <a:r>
              <a:rPr lang="ru-RU" sz="2000" i="1" dirty="0" smtClean="0">
                <a:solidFill>
                  <a:srgbClr val="FFC000"/>
                </a:solidFill>
              </a:rPr>
              <a:t>на </a:t>
            </a:r>
            <a:r>
              <a:rPr lang="ru-RU" sz="2000" i="1" dirty="0">
                <a:solidFill>
                  <a:srgbClr val="FFC000"/>
                </a:solidFill>
              </a:rPr>
              <a:t>территории Алтайского края и Республики Алтай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4102" y="639796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600" b="1" i="1" smtClean="0">
                <a:solidFill>
                  <a:schemeClr val="bg1"/>
                </a:solidFill>
              </a:rPr>
              <a:t>7</a:t>
            </a:fld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1008112" cy="10801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4" y="-27384"/>
            <a:ext cx="9144000" cy="72008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623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85992"/>
            <a:ext cx="9180512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196752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437112"/>
            <a:ext cx="864096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10"/>
              </a:buBlip>
            </a:pPr>
            <a:r>
              <a:rPr lang="ru-RU" sz="1600" b="1" i="1" dirty="0" smtClean="0"/>
              <a:t>Администрациям, в </a:t>
            </a:r>
            <a:r>
              <a:rPr lang="ru-RU" sz="1600" b="1" i="1" dirty="0"/>
              <a:t>случае выявления бесхозяйных </a:t>
            </a:r>
            <a:r>
              <a:rPr lang="ru-RU" sz="1600" b="1" i="1" dirty="0" smtClean="0"/>
              <a:t>объектов, </a:t>
            </a:r>
            <a:r>
              <a:rPr lang="ru-RU" sz="1600" b="1" i="1" dirty="0"/>
              <a:t>незамедлительно принимать меры в соответствии с действующим законодательством по принятию их в муниципальную </a:t>
            </a:r>
            <a:r>
              <a:rPr lang="ru-RU" sz="1600" b="1" i="1" dirty="0" smtClean="0"/>
              <a:t>собственность;</a:t>
            </a:r>
          </a:p>
          <a:p>
            <a:pPr marL="285750" indent="-285750" algn="just">
              <a:buBlip>
                <a:blip r:embed="rId10"/>
              </a:buBlip>
            </a:pPr>
            <a:r>
              <a:rPr lang="ru-RU" sz="1600" b="1" i="1" dirty="0"/>
              <a:t>Правительствам и администрациям регионов взять под личный контроль вопрос сокращения </a:t>
            </a:r>
            <a:r>
              <a:rPr lang="ru-RU" sz="1600" b="1" i="1" dirty="0" smtClean="0"/>
              <a:t>бесхозяйных объектов;</a:t>
            </a:r>
          </a:p>
          <a:p>
            <a:pPr marL="285750" indent="-285750" algn="just">
              <a:buBlip>
                <a:blip r:embed="rId10"/>
              </a:buBlip>
            </a:pPr>
            <a:r>
              <a:rPr lang="ru-RU" sz="1600" b="1" i="1" dirty="0"/>
              <a:t>Сетевым </a:t>
            </a:r>
            <a:r>
              <a:rPr lang="ru-RU" sz="1600" b="1" i="1" dirty="0" smtClean="0"/>
              <a:t>организациям, </a:t>
            </a:r>
            <a:r>
              <a:rPr lang="ru-RU" sz="1600" b="1" i="1" dirty="0"/>
              <a:t>в случае выявления бесхозяйных объектов, </a:t>
            </a:r>
            <a:r>
              <a:rPr lang="ru-RU" sz="1600" b="1" i="1" dirty="0" smtClean="0"/>
              <a:t>сообщать </a:t>
            </a:r>
            <a:r>
              <a:rPr lang="ru-RU" sz="1600" b="1" i="1" dirty="0"/>
              <a:t>информацию в Сибирское управление Ростехнадзора и в </a:t>
            </a:r>
            <a:r>
              <a:rPr lang="ru-RU" sz="1600" b="1" i="1" dirty="0" smtClean="0"/>
              <a:t>администрации</a:t>
            </a:r>
            <a:r>
              <a:rPr lang="ru-RU" sz="1600" b="1" i="1" dirty="0"/>
              <a:t> </a:t>
            </a:r>
            <a:r>
              <a:rPr lang="ru-RU" sz="1600" b="1" i="1" dirty="0"/>
              <a:t>регионов, а также проводить мероприятия, направленные на признание в судебном порядке прав собственности на электросетевые </a:t>
            </a:r>
            <a:r>
              <a:rPr lang="ru-RU" sz="1600" b="1" i="1" dirty="0" smtClean="0"/>
              <a:t>объекты.</a:t>
            </a:r>
            <a:endParaRPr lang="ru-RU" sz="1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00654" y="4005064"/>
            <a:ext cx="43472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Рекомендует следующие мероприятия: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368552" y="3501008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0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844408" cy="2016224"/>
          </a:xfrm>
          <a:ln>
            <a:noFill/>
          </a:ln>
          <a:effectLst>
            <a:glow rad="723900">
              <a:schemeClr val="accent3">
                <a:satMod val="175000"/>
                <a:alpha val="54000"/>
              </a:schemeClr>
            </a:glow>
            <a:softEdge rad="0"/>
          </a:effectLst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err="1">
                <a:solidFill>
                  <a:schemeClr val="tx1"/>
                </a:solidFill>
              </a:rPr>
              <a:t>Бродт</a:t>
            </a:r>
            <a:r>
              <a:rPr lang="ru-RU" sz="2000" b="1" i="1" dirty="0">
                <a:solidFill>
                  <a:schemeClr val="tx1"/>
                </a:solidFill>
              </a:rPr>
              <a:t> Виктор Анатольевич,</a:t>
            </a:r>
            <a:br>
              <a:rPr lang="ru-RU" sz="2000" b="1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Заместитель руководителя Сибирского управления Ростехнадзора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600" b="1" i="1" smtClean="0">
                <a:solidFill>
                  <a:schemeClr val="tx1"/>
                </a:solidFill>
              </a:rPr>
              <a:t>8</a:t>
            </a:fld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1008112" cy="10801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4" y="-27384"/>
            <a:ext cx="9144000" cy="72008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623"/>
            <a:ext cx="9159136" cy="7201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85992"/>
            <a:ext cx="9180512" cy="72008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7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337</Words>
  <Application>Microsoft Office PowerPoint</Application>
  <PresentationFormat>Экран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 проблемах, связанных с наличием бесхозяйных электрических сетей, их эксплуатацией и обслуживанием. Мероприятия, направленные на снижение количества бесхозяйных электрических сетей на территории Алтайского края и Республики Алтай</vt:lpstr>
      <vt:lpstr>Бесхозяйные объекты электросетевого хозяйства</vt:lpstr>
      <vt:lpstr>Бесхозяйные объекты электросетевого хозяйства на территории Алтайского края</vt:lpstr>
      <vt:lpstr>Бесхозяйные объекты электросетевого хозяйства на территории Алтайского края</vt:lpstr>
      <vt:lpstr>Бесхозяйные объекты электросетевого хозяйства на территории Республики Алтай</vt:lpstr>
      <vt:lpstr>Бесхозяйные объекты электросетевого хозяйства на территории Республики Алтай</vt:lpstr>
      <vt:lpstr>Мероприятия, направленные на снижение количества бесхозяйных электрических сетей на территории Алтайского края и Республики Алтай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проблемах, связанных с наличием бесхозяйных электрических сетей, их эксплуатацией и обслуживанием. Мероприятия, направленные на снижение количества бесхозяйных электрических сетей на территории Алтайского края и Республики Алтай</dc:title>
  <dc:creator>Глушкова Алиса Игоревна</dc:creator>
  <cp:lastModifiedBy>Глушкова Алиса Игоревна</cp:lastModifiedBy>
  <cp:revision>42</cp:revision>
  <dcterms:created xsi:type="dcterms:W3CDTF">2023-05-16T03:55:17Z</dcterms:created>
  <dcterms:modified xsi:type="dcterms:W3CDTF">2023-05-19T00:34:18Z</dcterms:modified>
</cp:coreProperties>
</file>